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4"/>
  </p:sldMasterIdLst>
  <p:notesMasterIdLst>
    <p:notesMasterId r:id="rId22"/>
  </p:notesMasterIdLst>
  <p:handoutMasterIdLst>
    <p:handoutMasterId r:id="rId23"/>
  </p:handoutMasterIdLst>
  <p:sldIdLst>
    <p:sldId id="256" r:id="rId5"/>
    <p:sldId id="272" r:id="rId6"/>
    <p:sldId id="258" r:id="rId7"/>
    <p:sldId id="290" r:id="rId8"/>
    <p:sldId id="273" r:id="rId9"/>
    <p:sldId id="274" r:id="rId10"/>
    <p:sldId id="276" r:id="rId11"/>
    <p:sldId id="288" r:id="rId12"/>
    <p:sldId id="277" r:id="rId13"/>
    <p:sldId id="289" r:id="rId14"/>
    <p:sldId id="281" r:id="rId15"/>
    <p:sldId id="283" r:id="rId16"/>
    <p:sldId id="287" r:id="rId17"/>
    <p:sldId id="285" r:id="rId18"/>
    <p:sldId id="286" r:id="rId19"/>
    <p:sldId id="267" r:id="rId20"/>
    <p:sldId id="26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9A3323-DE7A-C46F-0003-0434678D236B}" name="Shannon Litz" initials="SL" userId="S::sdlitz@dhhs.nv.gov::106d1661-f92b-42f5-a4dd-a72fb2d3ae5f" providerId="AD"/>
  <p188:author id="{899CCB31-6DF3-E2E5-F42C-FE75C331D2C3}" name="Jen L. Thompson" initials="JLT" userId="S::jlthompson@dhhs.nv.gov::ac055133-2351-4cd3-8d47-a05804bcfa82" providerId="AD"/>
  <p188:author id="{F0A415DA-9E50-2808-37BF-93E7D8C74ED1}" name="Jesse Wellman" initials="JW" userId="S::JesseWellman@dhhs.nv.gov::55289054-ae88-42ca-b6d6-ad128531e187" providerId="AD"/>
  <p188:author id="{ACC2DFF4-4310-26AF-FA6C-D7A574247E3A}" name="Amy Lucas" initials="AL" userId="S::alucas@dhhs.nv.gov::2faa51be-4017-4e8c-a272-27ce150c51d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1F4E79"/>
    <a:srgbClr val="4764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BF5236-4A2F-4CCE-929C-3DED16CA92F2}" v="4" dt="2024-05-15T21:45:38.3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32" autoAdjust="0"/>
  </p:normalViewPr>
  <p:slideViewPr>
    <p:cSldViewPr snapToGrid="0">
      <p:cViewPr varScale="1">
        <p:scale>
          <a:sx n="106" d="100"/>
          <a:sy n="106" d="100"/>
        </p:scale>
        <p:origin x="756" y="102"/>
      </p:cViewPr>
      <p:guideLst/>
    </p:cSldViewPr>
  </p:slideViewPr>
  <p:notesTextViewPr>
    <p:cViewPr>
      <p:scale>
        <a:sx n="1" d="1"/>
        <a:sy n="1" d="1"/>
      </p:scale>
      <p:origin x="0" y="0"/>
    </p:cViewPr>
  </p:notesTextViewPr>
  <p:sorterViewPr>
    <p:cViewPr>
      <p:scale>
        <a:sx n="100" d="100"/>
        <a:sy n="100" d="100"/>
      </p:scale>
      <p:origin x="0" y="-774"/>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hhs-ad.state.nv.us\health\Shares\ANALYTICS\Core%20Public%20Health%20Unit\SER_0401\SER\Annual_Reports\2023_AnnualReportData\Spreadsheets\SE23-Fig_05-Annual%20Summary%20Event%20Counts.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dhhs-ad.state.nv.us\health\Shares\ANALYTICS\Core%20Public%20Health%20Unit\SER_0401\SER\Annual_Reports\2023_AnnualReportData\Spreadsheets\Se23_Table_03_NEW_Factors%20by%20Event%20Typ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71607406788294E-2"/>
          <c:y val="0.10272464698220934"/>
          <c:w val="0.49730697528998918"/>
          <c:h val="0.71751636811765185"/>
        </c:manualLayout>
      </c:layout>
      <c:pieChart>
        <c:varyColors val="1"/>
        <c:ser>
          <c:idx val="0"/>
          <c:order val="0"/>
          <c:tx>
            <c:strRef>
              <c:f>SE23_Fig02_Events_Reported_Coun!$G$1</c:f>
              <c:strCache>
                <c:ptCount val="1"/>
                <c:pt idx="0">
                  <c:v>PCT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759-4ECD-88E3-058EA466806A}"/>
              </c:ext>
            </c:extLst>
          </c:dPt>
          <c:dPt>
            <c:idx val="1"/>
            <c:bubble3D val="0"/>
            <c:spPr>
              <a:pattFill prst="pct90">
                <a:fgClr>
                  <a:schemeClr val="accent2"/>
                </a:fgClr>
                <a:bgClr>
                  <a:schemeClr val="bg1"/>
                </a:bgClr>
              </a:pattFill>
              <a:ln w="19050">
                <a:solidFill>
                  <a:schemeClr val="lt1"/>
                </a:solidFill>
              </a:ln>
              <a:effectLst/>
            </c:spPr>
            <c:extLst>
              <c:ext xmlns:c16="http://schemas.microsoft.com/office/drawing/2014/chart" uri="{C3380CC4-5D6E-409C-BE32-E72D297353CC}">
                <c16:uniqueId val="{00000003-6759-4ECD-88E3-058EA466806A}"/>
              </c:ext>
            </c:extLst>
          </c:dPt>
          <c:dPt>
            <c:idx val="2"/>
            <c:bubble3D val="0"/>
            <c:spPr>
              <a:pattFill prst="lgGrid">
                <a:fgClr>
                  <a:schemeClr val="tx1"/>
                </a:fgClr>
                <a:bgClr>
                  <a:schemeClr val="accent3"/>
                </a:bgClr>
              </a:pattFill>
              <a:ln w="19050">
                <a:solidFill>
                  <a:schemeClr val="lt1"/>
                </a:solidFill>
              </a:ln>
              <a:effectLst/>
            </c:spPr>
            <c:extLst>
              <c:ext xmlns:c16="http://schemas.microsoft.com/office/drawing/2014/chart" uri="{C3380CC4-5D6E-409C-BE32-E72D297353CC}">
                <c16:uniqueId val="{00000005-6759-4ECD-88E3-058EA466806A}"/>
              </c:ext>
            </c:extLst>
          </c:dPt>
          <c:dPt>
            <c:idx val="3"/>
            <c:bubble3D val="0"/>
            <c:spPr>
              <a:pattFill prst="narVert">
                <a:fgClr>
                  <a:schemeClr val="accent4"/>
                </a:fgClr>
                <a:bgClr>
                  <a:schemeClr val="accent4">
                    <a:lumMod val="40000"/>
                    <a:lumOff val="60000"/>
                  </a:schemeClr>
                </a:bgClr>
              </a:pattFill>
              <a:ln w="19050">
                <a:solidFill>
                  <a:schemeClr val="lt1"/>
                </a:solidFill>
              </a:ln>
              <a:effectLst/>
            </c:spPr>
            <c:extLst>
              <c:ext xmlns:c16="http://schemas.microsoft.com/office/drawing/2014/chart" uri="{C3380CC4-5D6E-409C-BE32-E72D297353CC}">
                <c16:uniqueId val="{00000007-6759-4ECD-88E3-058EA466806A}"/>
              </c:ext>
            </c:extLst>
          </c:dPt>
          <c:dPt>
            <c:idx val="4"/>
            <c:bubble3D val="0"/>
            <c:spPr>
              <a:pattFill prst="trellis">
                <a:fgClr>
                  <a:schemeClr val="accent5"/>
                </a:fgClr>
                <a:bgClr>
                  <a:schemeClr val="bg1"/>
                </a:bgClr>
              </a:pattFill>
              <a:ln w="19050">
                <a:solidFill>
                  <a:schemeClr val="lt1"/>
                </a:solidFill>
              </a:ln>
              <a:effectLst/>
            </c:spPr>
            <c:extLst>
              <c:ext xmlns:c16="http://schemas.microsoft.com/office/drawing/2014/chart" uri="{C3380CC4-5D6E-409C-BE32-E72D297353CC}">
                <c16:uniqueId val="{00000009-6759-4ECD-88E3-058EA466806A}"/>
              </c:ext>
            </c:extLst>
          </c:dPt>
          <c:dPt>
            <c:idx val="5"/>
            <c:bubble3D val="0"/>
            <c:spPr>
              <a:pattFill prst="plaid">
                <a:fgClr>
                  <a:schemeClr val="accent6"/>
                </a:fgClr>
                <a:bgClr>
                  <a:schemeClr val="accent6">
                    <a:lumMod val="75000"/>
                  </a:schemeClr>
                </a:bgClr>
              </a:pattFill>
              <a:ln w="19050">
                <a:solidFill>
                  <a:schemeClr val="lt1"/>
                </a:solidFill>
              </a:ln>
              <a:effectLst/>
            </c:spPr>
            <c:extLst>
              <c:ext xmlns:c16="http://schemas.microsoft.com/office/drawing/2014/chart" uri="{C3380CC4-5D6E-409C-BE32-E72D297353CC}">
                <c16:uniqueId val="{0000000B-6759-4ECD-88E3-058EA466806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6759-4ECD-88E3-058EA466806A}"/>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6759-4ECD-88E3-058EA466806A}"/>
              </c:ext>
            </c:extLst>
          </c:dPt>
          <c:dLbls>
            <c:dLbl>
              <c:idx val="1"/>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6759-4ECD-88E3-058EA466806A}"/>
                </c:ext>
              </c:extLst>
            </c:dLbl>
            <c:dLbl>
              <c:idx val="2"/>
              <c:layout>
                <c:manualLayout>
                  <c:x val="7.2886198532986553E-3"/>
                  <c:y val="-1.2134844416880796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759-4ECD-88E3-058EA466806A}"/>
                </c:ext>
              </c:extLst>
            </c:dLbl>
            <c:dLbl>
              <c:idx val="3"/>
              <c:layout>
                <c:manualLayout>
                  <c:x val="7.5703511744576232E-3"/>
                  <c:y val="-1.3444289363495114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759-4ECD-88E3-058EA466806A}"/>
                </c:ext>
              </c:extLst>
            </c:dLbl>
            <c:dLbl>
              <c:idx val="4"/>
              <c:layout>
                <c:manualLayout>
                  <c:x val="6.5591547891955928E-3"/>
                  <c:y val="-3.1659855809163133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759-4ECD-88E3-058EA466806A}"/>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SE23_Fig02_Events_Reported_Coun!$F$2:$F$9</c:f>
              <c:strCache>
                <c:ptCount val="8"/>
                <c:pt idx="0">
                  <c:v>Fall (40.3%)</c:v>
                </c:pt>
                <c:pt idx="1">
                  <c:v>Pressure ulcer (stage 3 or 4 or unstageable) (19.4%)</c:v>
                </c:pt>
                <c:pt idx="2">
                  <c:v>Elopement (disappearance) (4%)</c:v>
                </c:pt>
                <c:pt idx="3">
                  <c:v>Procedure complication(s) (4%)</c:v>
                </c:pt>
                <c:pt idx="4">
                  <c:v>Unintended retained foreign object (3.4%)</c:v>
                </c:pt>
                <c:pt idx="5">
                  <c:v>Burn (3.1%)</c:v>
                </c:pt>
                <c:pt idx="6">
                  <c:v>Physical Assault (2.9%)</c:v>
                </c:pt>
                <c:pt idx="7">
                  <c:v>All Other Events (22.9%)</c:v>
                </c:pt>
              </c:strCache>
              <c:extLst/>
            </c:strRef>
          </c:cat>
          <c:val>
            <c:numRef>
              <c:f>SE23_Fig02_Events_Reported_Coun!$G$2:$G$9</c:f>
              <c:numCache>
                <c:formatCode>0.0%</c:formatCode>
                <c:ptCount val="8"/>
                <c:pt idx="0">
                  <c:v>0.40300000000000002</c:v>
                </c:pt>
                <c:pt idx="1">
                  <c:v>0.19400000000000001</c:v>
                </c:pt>
                <c:pt idx="2">
                  <c:v>0.04</c:v>
                </c:pt>
                <c:pt idx="3">
                  <c:v>0.04</c:v>
                </c:pt>
                <c:pt idx="4">
                  <c:v>3.4000000000000002E-2</c:v>
                </c:pt>
                <c:pt idx="5">
                  <c:v>3.1E-2</c:v>
                </c:pt>
                <c:pt idx="6">
                  <c:v>2.9000000000000001E-2</c:v>
                </c:pt>
                <c:pt idx="7">
                  <c:v>0.22900000000000001</c:v>
                </c:pt>
              </c:numCache>
              <c:extLst/>
            </c:numRef>
          </c:val>
          <c:extLst>
            <c:ext xmlns:c16="http://schemas.microsoft.com/office/drawing/2014/chart" uri="{C3380CC4-5D6E-409C-BE32-E72D297353CC}">
              <c16:uniqueId val="{00000010-6759-4ECD-88E3-058EA466806A}"/>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2865007299586408"/>
          <c:y val="8.5083463056341638E-2"/>
          <c:w val="0.46896467314497525"/>
          <c:h val="0.7556580246120419"/>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showDLblsOverMax val="0"/>
    <c:extLst/>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'Event categories'!$G$1</c:f>
              <c:strCache>
                <c:ptCount val="1"/>
                <c:pt idx="0">
                  <c:v>Count of Individual Events</c:v>
                </c:pt>
              </c:strCache>
            </c:strRef>
          </c:tx>
          <c:spPr>
            <a:solidFill>
              <a:srgbClr val="4472C4"/>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'Event categories'!$F$2:$F$21</c:f>
              <c:strCache>
                <c:ptCount val="20"/>
                <c:pt idx="0">
                  <c:v>Air embolism</c:v>
                </c:pt>
                <c:pt idx="1">
                  <c:v>Blood</c:v>
                </c:pt>
                <c:pt idx="2">
                  <c:v>Intra- or post-operative death</c:v>
                </c:pt>
                <c:pt idx="3">
                  <c:v>Device</c:v>
                </c:pt>
                <c:pt idx="4">
                  <c:v>Discharge</c:v>
                </c:pt>
                <c:pt idx="5">
                  <c:v>Use of Contaminated</c:v>
                </c:pt>
                <c:pt idx="6">
                  <c:v>Specimen Related</c:v>
                </c:pt>
                <c:pt idx="7">
                  <c:v>Failure to Communicate</c:v>
                </c:pt>
                <c:pt idx="8">
                  <c:v>Gas</c:v>
                </c:pt>
                <c:pt idx="9">
                  <c:v>Retraint Related</c:v>
                </c:pt>
                <c:pt idx="10">
                  <c:v>Death - Other than Natural Causes</c:v>
                </c:pt>
                <c:pt idx="11">
                  <c:v>Burn</c:v>
                </c:pt>
                <c:pt idx="12">
                  <c:v>Physical Harm</c:v>
                </c:pt>
                <c:pt idx="13">
                  <c:v>Sexual Related</c:v>
                </c:pt>
                <c:pt idx="14">
                  <c:v>Medication error</c:v>
                </c:pt>
                <c:pt idx="15">
                  <c:v>Self Harm Related</c:v>
                </c:pt>
                <c:pt idx="16">
                  <c:v>Elopement</c:v>
                </c:pt>
                <c:pt idx="17">
                  <c:v>Surgery</c:v>
                </c:pt>
                <c:pt idx="18">
                  <c:v>Pressure Ulcer</c:v>
                </c:pt>
                <c:pt idx="19">
                  <c:v>Fall</c:v>
                </c:pt>
              </c:strCache>
            </c:strRef>
          </c:cat>
          <c:val>
            <c:numRef>
              <c:f>'Event categories'!$G$2:$G$21</c:f>
              <c:numCache>
                <c:formatCode>General</c:formatCode>
                <c:ptCount val="20"/>
                <c:pt idx="0">
                  <c:v>1</c:v>
                </c:pt>
                <c:pt idx="1">
                  <c:v>1</c:v>
                </c:pt>
                <c:pt idx="2">
                  <c:v>1</c:v>
                </c:pt>
                <c:pt idx="3">
                  <c:v>2</c:v>
                </c:pt>
                <c:pt idx="4">
                  <c:v>2</c:v>
                </c:pt>
                <c:pt idx="5">
                  <c:v>2</c:v>
                </c:pt>
                <c:pt idx="6">
                  <c:v>3</c:v>
                </c:pt>
                <c:pt idx="7">
                  <c:v>4</c:v>
                </c:pt>
                <c:pt idx="8">
                  <c:v>5</c:v>
                </c:pt>
                <c:pt idx="9">
                  <c:v>5</c:v>
                </c:pt>
                <c:pt idx="10">
                  <c:v>10</c:v>
                </c:pt>
                <c:pt idx="11">
                  <c:v>11</c:v>
                </c:pt>
                <c:pt idx="12">
                  <c:v>11</c:v>
                </c:pt>
                <c:pt idx="13">
                  <c:v>12</c:v>
                </c:pt>
                <c:pt idx="14">
                  <c:v>13</c:v>
                </c:pt>
                <c:pt idx="15">
                  <c:v>13</c:v>
                </c:pt>
                <c:pt idx="16">
                  <c:v>14</c:v>
                </c:pt>
                <c:pt idx="17">
                  <c:v>37</c:v>
                </c:pt>
                <c:pt idx="18">
                  <c:v>72</c:v>
                </c:pt>
                <c:pt idx="19">
                  <c:v>141</c:v>
                </c:pt>
              </c:numCache>
            </c:numRef>
          </c:val>
          <c:extLst>
            <c:ext xmlns:c16="http://schemas.microsoft.com/office/drawing/2014/chart" uri="{C3380CC4-5D6E-409C-BE32-E72D297353CC}">
              <c16:uniqueId val="{00000000-1D59-429A-A106-039A81F74ECF}"/>
            </c:ext>
          </c:extLst>
        </c:ser>
        <c:dLbls>
          <c:showLegendKey val="0"/>
          <c:showVal val="0"/>
          <c:showCatName val="0"/>
          <c:showSerName val="0"/>
          <c:showPercent val="0"/>
          <c:showBubbleSize val="0"/>
        </c:dLbls>
        <c:gapWidth val="51"/>
        <c:axId val="1015331576"/>
        <c:axId val="1015332232"/>
      </c:barChart>
      <c:catAx>
        <c:axId val="1015331576"/>
        <c:scaling>
          <c:orientation val="minMax"/>
        </c:scaling>
        <c:delete val="0"/>
        <c:axPos val="l"/>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15332232"/>
        <c:crosses val="autoZero"/>
        <c:auto val="1"/>
        <c:lblAlgn val="ctr"/>
        <c:lblOffset val="100"/>
        <c:noMultiLvlLbl val="0"/>
      </c:catAx>
      <c:valAx>
        <c:axId val="1015332232"/>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solidFill>
              <a:sysClr val="windowText" lastClr="000000"/>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015331576"/>
        <c:crosses val="autoZero"/>
        <c:crossBetween val="between"/>
      </c:valAx>
      <c:spPr>
        <a:noFill/>
        <a:ln w="12700">
          <a:noFill/>
        </a:ln>
        <a:effectLst/>
      </c:spPr>
    </c:plotArea>
    <c:plotVisOnly val="1"/>
    <c:dispBlanksAs val="gap"/>
    <c:showDLblsOverMax val="0"/>
    <c:extLst/>
  </c:chart>
  <c:spPr>
    <a:noFill/>
    <a:ln w="9525" cap="flat" cmpd="sng" algn="ctr">
      <a:noFill/>
      <a:round/>
    </a:ln>
    <a:effectLst/>
  </c:spPr>
  <c:txPr>
    <a:bodyPr/>
    <a:lstStyle/>
    <a:p>
      <a:pPr>
        <a:defRPr sz="1100"/>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865916357950788E-2"/>
          <c:y val="3.9181523714218E-2"/>
          <c:w val="0.47160180111654199"/>
          <c:h val="0.88169032382657853"/>
        </c:manualLayout>
      </c:layout>
      <c:pieChart>
        <c:varyColors val="1"/>
        <c:ser>
          <c:idx val="0"/>
          <c:order val="0"/>
          <c:tx>
            <c:strRef>
              <c:f>'SE23-Fig_05-Annual Summary Even'!$J$1</c:f>
              <c:strCache>
                <c:ptCount val="1"/>
                <c:pt idx="0">
                  <c:v>pct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836-4C4E-AFCA-A4C57F156653}"/>
              </c:ext>
            </c:extLst>
          </c:dPt>
          <c:dPt>
            <c:idx val="1"/>
            <c:bubble3D val="0"/>
            <c:spPr>
              <a:pattFill prst="pct90">
                <a:fgClr>
                  <a:schemeClr val="accent2"/>
                </a:fgClr>
                <a:bgClr>
                  <a:schemeClr val="bg1"/>
                </a:bgClr>
              </a:pattFill>
              <a:ln w="19050">
                <a:solidFill>
                  <a:schemeClr val="lt1"/>
                </a:solidFill>
              </a:ln>
              <a:effectLst/>
            </c:spPr>
            <c:extLst>
              <c:ext xmlns:c16="http://schemas.microsoft.com/office/drawing/2014/chart" uri="{C3380CC4-5D6E-409C-BE32-E72D297353CC}">
                <c16:uniqueId val="{00000003-4836-4C4E-AFCA-A4C57F156653}"/>
              </c:ext>
            </c:extLst>
          </c:dPt>
          <c:dPt>
            <c:idx val="2"/>
            <c:bubble3D val="0"/>
            <c:spPr>
              <a:pattFill prst="lgGrid">
                <a:fgClr>
                  <a:schemeClr val="tx1"/>
                </a:fgClr>
                <a:bgClr>
                  <a:schemeClr val="accent3"/>
                </a:bgClr>
              </a:pattFill>
              <a:ln w="19050">
                <a:solidFill>
                  <a:schemeClr val="lt1"/>
                </a:solidFill>
              </a:ln>
              <a:effectLst/>
            </c:spPr>
            <c:extLst>
              <c:ext xmlns:c16="http://schemas.microsoft.com/office/drawing/2014/chart" uri="{C3380CC4-5D6E-409C-BE32-E72D297353CC}">
                <c16:uniqueId val="{00000005-4836-4C4E-AFCA-A4C57F156653}"/>
              </c:ext>
            </c:extLst>
          </c:dPt>
          <c:dPt>
            <c:idx val="3"/>
            <c:bubble3D val="0"/>
            <c:spPr>
              <a:pattFill prst="narVert">
                <a:fgClr>
                  <a:schemeClr val="accent4"/>
                </a:fgClr>
                <a:bgClr>
                  <a:schemeClr val="accent4">
                    <a:lumMod val="40000"/>
                    <a:lumOff val="60000"/>
                  </a:schemeClr>
                </a:bgClr>
              </a:pattFill>
              <a:ln w="19050">
                <a:solidFill>
                  <a:schemeClr val="lt1"/>
                </a:solidFill>
              </a:ln>
              <a:effectLst/>
            </c:spPr>
            <c:extLst>
              <c:ext xmlns:c16="http://schemas.microsoft.com/office/drawing/2014/chart" uri="{C3380CC4-5D6E-409C-BE32-E72D297353CC}">
                <c16:uniqueId val="{00000007-4836-4C4E-AFCA-A4C57F156653}"/>
              </c:ext>
            </c:extLst>
          </c:dPt>
          <c:dPt>
            <c:idx val="4"/>
            <c:bubble3D val="0"/>
            <c:spPr>
              <a:pattFill prst="trellis">
                <a:fgClr>
                  <a:schemeClr val="accent5"/>
                </a:fgClr>
                <a:bgClr>
                  <a:schemeClr val="bg1"/>
                </a:bgClr>
              </a:pattFill>
              <a:ln w="19050">
                <a:solidFill>
                  <a:schemeClr val="lt1"/>
                </a:solidFill>
              </a:ln>
              <a:effectLst/>
            </c:spPr>
            <c:extLst>
              <c:ext xmlns:c16="http://schemas.microsoft.com/office/drawing/2014/chart" uri="{C3380CC4-5D6E-409C-BE32-E72D297353CC}">
                <c16:uniqueId val="{00000009-4836-4C4E-AFCA-A4C57F156653}"/>
              </c:ext>
            </c:extLst>
          </c:dPt>
          <c:dPt>
            <c:idx val="5"/>
            <c:bubble3D val="0"/>
            <c:spPr>
              <a:pattFill prst="plaid">
                <a:fgClr>
                  <a:schemeClr val="accent6"/>
                </a:fgClr>
                <a:bgClr>
                  <a:schemeClr val="accent6">
                    <a:lumMod val="75000"/>
                  </a:schemeClr>
                </a:bgClr>
              </a:pattFill>
              <a:ln w="19050">
                <a:solidFill>
                  <a:schemeClr val="lt1"/>
                </a:solidFill>
              </a:ln>
              <a:effectLst/>
            </c:spPr>
            <c:extLst>
              <c:ext xmlns:c16="http://schemas.microsoft.com/office/drawing/2014/chart" uri="{C3380CC4-5D6E-409C-BE32-E72D297353CC}">
                <c16:uniqueId val="{0000000B-4836-4C4E-AFCA-A4C57F15665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836-4C4E-AFCA-A4C57F156653}"/>
              </c:ext>
            </c:extLst>
          </c:dPt>
          <c:dLbls>
            <c:dLbl>
              <c:idx val="1"/>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4836-4C4E-AFCA-A4C57F156653}"/>
                </c:ext>
              </c:extLst>
            </c:dLbl>
            <c:dLbl>
              <c:idx val="2"/>
              <c:layout>
                <c:manualLayout>
                  <c:x val="-2.1696907451785919E-2"/>
                  <c:y val="1.5560488173399689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836-4C4E-AFCA-A4C57F156653}"/>
                </c:ext>
              </c:extLst>
            </c:dLbl>
            <c:dLbl>
              <c:idx val="3"/>
              <c:layout>
                <c:manualLayout>
                  <c:x val="-4.6509611830436087E-2"/>
                  <c:y val="-3.993241414814766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836-4C4E-AFCA-A4C57F156653}"/>
                </c:ext>
              </c:extLst>
            </c:dLbl>
            <c:dLbl>
              <c:idx val="4"/>
              <c:layout>
                <c:manualLayout>
                  <c:x val="6.5592072730039181E-3"/>
                  <c:y val="-4.3529365950917859E-2"/>
                </c:manualLayout>
              </c:layout>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836-4C4E-AFCA-A4C57F156653}"/>
                </c:ext>
              </c:extLst>
            </c:dLbl>
            <c:dLbl>
              <c:idx val="5"/>
              <c:tx>
                <c:rich>
                  <a:bodyPr/>
                  <a:lstStyle/>
                  <a:p>
                    <a:fld id="{3B86A935-B03F-4081-832F-5FA4C94676E8}" type="VALUE">
                      <a:rPr lang="en-US">
                        <a:solidFill>
                          <a:schemeClr val="tx1"/>
                        </a:solidFill>
                      </a:rPr>
                      <a:pPr/>
                      <a:t>[VALUE]</a:t>
                    </a:fld>
                    <a:endParaRPr 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4836-4C4E-AFCA-A4C57F15665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'SE23-Fig_05-Annual Summary Even'!$I$2:$I$8</c:f>
              <c:strCache>
                <c:ptCount val="7"/>
                <c:pt idx="0">
                  <c:v>Fall (56 %)</c:v>
                </c:pt>
                <c:pt idx="1">
                  <c:v>Pressure ulcer (all stages or unstageable) (33.8 %)</c:v>
                </c:pt>
                <c:pt idx="2">
                  <c:v>Elopement (disappearance) (2 %)</c:v>
                </c:pt>
                <c:pt idx="3">
                  <c:v>Procedure complication(s) (1 %)</c:v>
                </c:pt>
                <c:pt idx="4">
                  <c:v>Physical assault (0.9 %)</c:v>
                </c:pt>
                <c:pt idx="5">
                  <c:v>Medication error (wrong drug) (0.9 %)</c:v>
                </c:pt>
                <c:pt idx="6">
                  <c:v>All Others (7.3 %)</c:v>
                </c:pt>
              </c:strCache>
            </c:strRef>
          </c:cat>
          <c:val>
            <c:numRef>
              <c:f>'SE23-Fig_05-Annual Summary Even'!$J$2:$J$8</c:f>
              <c:numCache>
                <c:formatCode>0.0%</c:formatCode>
                <c:ptCount val="7"/>
                <c:pt idx="0">
                  <c:v>0.56000000000000005</c:v>
                </c:pt>
                <c:pt idx="1">
                  <c:v>0.33800000000000002</c:v>
                </c:pt>
                <c:pt idx="2">
                  <c:v>0.02</c:v>
                </c:pt>
                <c:pt idx="3">
                  <c:v>0.01</c:v>
                </c:pt>
                <c:pt idx="4">
                  <c:v>8.9999999999999993E-3</c:v>
                </c:pt>
                <c:pt idx="5">
                  <c:v>8.9999999999999993E-3</c:v>
                </c:pt>
                <c:pt idx="6">
                  <c:v>7.2999999999999995E-2</c:v>
                </c:pt>
              </c:numCache>
            </c:numRef>
          </c:val>
          <c:extLst>
            <c:ext xmlns:c16="http://schemas.microsoft.com/office/drawing/2014/chart" uri="{C3380CC4-5D6E-409C-BE32-E72D297353CC}">
              <c16:uniqueId val="{0000000E-4836-4C4E-AFCA-A4C57F156653}"/>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3374911162153527"/>
          <c:y val="0.12296028209802022"/>
          <c:w val="0.4638656565760606"/>
          <c:h val="0.74117872319461886"/>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showDLblsOverMax val="0"/>
    <c:extLst/>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'Annual events by Category'!$F$1</c:f>
              <c:strCache>
                <c:ptCount val="1"/>
                <c:pt idx="0">
                  <c:v>Event Category Counts</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'Annual events by Category'!$E$2:$E$14</c:f>
              <c:strCache>
                <c:ptCount val="13"/>
                <c:pt idx="0">
                  <c:v>Air embolism</c:v>
                </c:pt>
                <c:pt idx="1">
                  <c:v>Discharge</c:v>
                </c:pt>
                <c:pt idx="2">
                  <c:v>Device</c:v>
                </c:pt>
                <c:pt idx="3">
                  <c:v>Failure to Communicate</c:v>
                </c:pt>
                <c:pt idx="4">
                  <c:v>Gas</c:v>
                </c:pt>
                <c:pt idx="5">
                  <c:v>Burn</c:v>
                </c:pt>
                <c:pt idx="6">
                  <c:v>Sexual Related</c:v>
                </c:pt>
                <c:pt idx="7">
                  <c:v>Self Harm Related</c:v>
                </c:pt>
                <c:pt idx="8">
                  <c:v>Surgery</c:v>
                </c:pt>
                <c:pt idx="9">
                  <c:v>Elopement</c:v>
                </c:pt>
                <c:pt idx="10">
                  <c:v>Medication error</c:v>
                </c:pt>
                <c:pt idx="11">
                  <c:v>Pressure Ulcer</c:v>
                </c:pt>
                <c:pt idx="12">
                  <c:v>Fall</c:v>
                </c:pt>
              </c:strCache>
            </c:strRef>
          </c:cat>
          <c:val>
            <c:numRef>
              <c:f>'Annual events by Category'!$F$2:$F$14</c:f>
              <c:numCache>
                <c:formatCode>General</c:formatCode>
                <c:ptCount val="13"/>
                <c:pt idx="0">
                  <c:v>1</c:v>
                </c:pt>
                <c:pt idx="1">
                  <c:v>1</c:v>
                </c:pt>
                <c:pt idx="2">
                  <c:v>2</c:v>
                </c:pt>
                <c:pt idx="3">
                  <c:v>3</c:v>
                </c:pt>
                <c:pt idx="4">
                  <c:v>4</c:v>
                </c:pt>
                <c:pt idx="5">
                  <c:v>7</c:v>
                </c:pt>
                <c:pt idx="6">
                  <c:v>8</c:v>
                </c:pt>
                <c:pt idx="7">
                  <c:v>19</c:v>
                </c:pt>
                <c:pt idx="8">
                  <c:v>31</c:v>
                </c:pt>
                <c:pt idx="9">
                  <c:v>39</c:v>
                </c:pt>
                <c:pt idx="10">
                  <c:v>48</c:v>
                </c:pt>
                <c:pt idx="11">
                  <c:v>672</c:v>
                </c:pt>
                <c:pt idx="12">
                  <c:v>1115</c:v>
                </c:pt>
              </c:numCache>
            </c:numRef>
          </c:val>
          <c:extLst>
            <c:ext xmlns:c16="http://schemas.microsoft.com/office/drawing/2014/chart" uri="{C3380CC4-5D6E-409C-BE32-E72D297353CC}">
              <c16:uniqueId val="{00000000-927E-4411-8EBA-E9D63EFC02B3}"/>
            </c:ext>
          </c:extLst>
        </c:ser>
        <c:dLbls>
          <c:showLegendKey val="0"/>
          <c:showVal val="0"/>
          <c:showCatName val="0"/>
          <c:showSerName val="0"/>
          <c:showPercent val="0"/>
          <c:showBubbleSize val="0"/>
        </c:dLbls>
        <c:gapWidth val="51"/>
        <c:axId val="1015331576"/>
        <c:axId val="1015332232"/>
      </c:barChart>
      <c:catAx>
        <c:axId val="1015331576"/>
        <c:scaling>
          <c:orientation val="minMax"/>
        </c:scaling>
        <c:delete val="0"/>
        <c:axPos val="l"/>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15332232"/>
        <c:crosses val="autoZero"/>
        <c:auto val="1"/>
        <c:lblAlgn val="ctr"/>
        <c:lblOffset val="100"/>
        <c:noMultiLvlLbl val="0"/>
      </c:catAx>
      <c:valAx>
        <c:axId val="1015332232"/>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solidFill>
              <a:sysClr val="windowText" lastClr="000000"/>
            </a:solid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015331576"/>
        <c:crosses val="autoZero"/>
        <c:crossBetween val="between"/>
      </c:valAx>
      <c:spPr>
        <a:noFill/>
        <a:ln w="12700">
          <a:noFill/>
        </a:ln>
        <a:effectLst/>
      </c:spPr>
    </c:plotArea>
    <c:plotVisOnly val="1"/>
    <c:dispBlanksAs val="gap"/>
    <c:showDLblsOverMax val="0"/>
    <c:extLst/>
  </c:chart>
  <c:spPr>
    <a:noFill/>
    <a:ln w="9525" cap="flat" cmpd="sng" algn="ctr">
      <a:noFill/>
      <a:round/>
    </a:ln>
    <a:effectLst/>
  </c:spPr>
  <c:txPr>
    <a:bodyPr/>
    <a:lstStyle/>
    <a:p>
      <a:pPr>
        <a:defRPr sz="1200" b="1"/>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865916357950788E-2"/>
          <c:y val="3.9181523714218E-2"/>
          <c:w val="0.47160180111654199"/>
          <c:h val="0.88169032382657853"/>
        </c:manualLayout>
      </c:layout>
      <c:pieChart>
        <c:varyColors val="1"/>
        <c:ser>
          <c:idx val="0"/>
          <c:order val="0"/>
          <c:tx>
            <c:strRef>
              <c:f>'2023'!$Y$4</c:f>
              <c:strCache>
                <c:ptCount val="1"/>
                <c:pt idx="0">
                  <c:v>Percent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945-4062-BD88-57355B62D7DE}"/>
              </c:ext>
            </c:extLst>
          </c:dPt>
          <c:dPt>
            <c:idx val="1"/>
            <c:bubble3D val="0"/>
            <c:spPr>
              <a:pattFill prst="pct90">
                <a:fgClr>
                  <a:schemeClr val="accent2"/>
                </a:fgClr>
                <a:bgClr>
                  <a:schemeClr val="bg1"/>
                </a:bgClr>
              </a:pattFill>
              <a:ln w="19050">
                <a:solidFill>
                  <a:schemeClr val="lt1"/>
                </a:solidFill>
              </a:ln>
              <a:effectLst/>
            </c:spPr>
            <c:extLst>
              <c:ext xmlns:c16="http://schemas.microsoft.com/office/drawing/2014/chart" uri="{C3380CC4-5D6E-409C-BE32-E72D297353CC}">
                <c16:uniqueId val="{00000003-C945-4062-BD88-57355B62D7DE}"/>
              </c:ext>
            </c:extLst>
          </c:dPt>
          <c:dPt>
            <c:idx val="2"/>
            <c:bubble3D val="0"/>
            <c:spPr>
              <a:pattFill prst="lgGrid">
                <a:fgClr>
                  <a:schemeClr val="tx1"/>
                </a:fgClr>
                <a:bgClr>
                  <a:schemeClr val="accent3"/>
                </a:bgClr>
              </a:pattFill>
              <a:ln w="19050">
                <a:solidFill>
                  <a:schemeClr val="lt1"/>
                </a:solidFill>
              </a:ln>
              <a:effectLst/>
            </c:spPr>
            <c:extLst>
              <c:ext xmlns:c16="http://schemas.microsoft.com/office/drawing/2014/chart" uri="{C3380CC4-5D6E-409C-BE32-E72D297353CC}">
                <c16:uniqueId val="{00000005-C945-4062-BD88-57355B62D7DE}"/>
              </c:ext>
            </c:extLst>
          </c:dPt>
          <c:dPt>
            <c:idx val="3"/>
            <c:bubble3D val="0"/>
            <c:spPr>
              <a:pattFill prst="narVert">
                <a:fgClr>
                  <a:schemeClr val="accent4"/>
                </a:fgClr>
                <a:bgClr>
                  <a:schemeClr val="accent4">
                    <a:lumMod val="40000"/>
                    <a:lumOff val="60000"/>
                  </a:schemeClr>
                </a:bgClr>
              </a:pattFill>
              <a:ln w="19050">
                <a:solidFill>
                  <a:schemeClr val="lt1"/>
                </a:solidFill>
              </a:ln>
              <a:effectLst/>
            </c:spPr>
            <c:extLst>
              <c:ext xmlns:c16="http://schemas.microsoft.com/office/drawing/2014/chart" uri="{C3380CC4-5D6E-409C-BE32-E72D297353CC}">
                <c16:uniqueId val="{00000007-C945-4062-BD88-57355B62D7DE}"/>
              </c:ext>
            </c:extLst>
          </c:dPt>
          <c:dPt>
            <c:idx val="4"/>
            <c:bubble3D val="0"/>
            <c:spPr>
              <a:pattFill prst="trellis">
                <a:fgClr>
                  <a:schemeClr val="accent5"/>
                </a:fgClr>
                <a:bgClr>
                  <a:schemeClr val="bg1"/>
                </a:bgClr>
              </a:pattFill>
              <a:ln w="19050">
                <a:solidFill>
                  <a:schemeClr val="lt1"/>
                </a:solidFill>
              </a:ln>
              <a:effectLst/>
            </c:spPr>
            <c:extLst>
              <c:ext xmlns:c16="http://schemas.microsoft.com/office/drawing/2014/chart" uri="{C3380CC4-5D6E-409C-BE32-E72D297353CC}">
                <c16:uniqueId val="{00000009-C945-4062-BD88-57355B62D7DE}"/>
              </c:ext>
            </c:extLst>
          </c:dPt>
          <c:dPt>
            <c:idx val="5"/>
            <c:bubble3D val="0"/>
            <c:spPr>
              <a:pattFill prst="plaid">
                <a:fgClr>
                  <a:schemeClr val="accent6"/>
                </a:fgClr>
                <a:bgClr>
                  <a:schemeClr val="accent6">
                    <a:lumMod val="75000"/>
                  </a:schemeClr>
                </a:bgClr>
              </a:pattFill>
              <a:ln w="19050">
                <a:solidFill>
                  <a:schemeClr val="lt1"/>
                </a:solidFill>
              </a:ln>
              <a:effectLst/>
            </c:spPr>
            <c:extLst>
              <c:ext xmlns:c16="http://schemas.microsoft.com/office/drawing/2014/chart" uri="{C3380CC4-5D6E-409C-BE32-E72D297353CC}">
                <c16:uniqueId val="{0000000B-C945-4062-BD88-57355B62D7DE}"/>
              </c:ext>
            </c:extLst>
          </c:dPt>
          <c:dLbls>
            <c:dLbl>
              <c:idx val="1"/>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C945-4062-BD88-57355B62D7DE}"/>
                </c:ext>
              </c:extLst>
            </c:dLbl>
            <c:dLbl>
              <c:idx val="2"/>
              <c:layout>
                <c:manualLayout>
                  <c:x val="7.2886198532986553E-3"/>
                  <c:y val="-1.2134844416880796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945-4062-BD88-57355B62D7DE}"/>
                </c:ext>
              </c:extLst>
            </c:dLbl>
            <c:dLbl>
              <c:idx val="3"/>
              <c:layout>
                <c:manualLayout>
                  <c:x val="7.5703511744576232E-3"/>
                  <c:y val="-1.3444289363495114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945-4062-BD88-57355B62D7DE}"/>
                </c:ext>
              </c:extLst>
            </c:dLbl>
            <c:dLbl>
              <c:idx val="4"/>
              <c:layout>
                <c:manualLayout>
                  <c:x val="6.5591547891955928E-3"/>
                  <c:y val="-3.1659855809163133E-2"/>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945-4062-BD88-57355B62D7DE}"/>
                </c:ext>
              </c:extLst>
            </c:dLbl>
            <c:dLbl>
              <c:idx val="5"/>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B-C945-4062-BD88-57355B62D7D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'2023'!$X$5:$X$10</c:f>
              <c:strCache>
                <c:ptCount val="6"/>
                <c:pt idx="0">
                  <c:v>Patient (45.9%)</c:v>
                </c:pt>
                <c:pt idx="1">
                  <c:v>Staff (23.1%)</c:v>
                </c:pt>
                <c:pt idx="2">
                  <c:v>Communication/Documentation (15.9%)</c:v>
                </c:pt>
                <c:pt idx="3">
                  <c:v>Organization (8.1%)</c:v>
                </c:pt>
                <c:pt idx="4">
                  <c:v>Technical (5.4%)</c:v>
                </c:pt>
                <c:pt idx="5">
                  <c:v>Environmental (1.5%)</c:v>
                </c:pt>
              </c:strCache>
            </c:strRef>
          </c:cat>
          <c:val>
            <c:numRef>
              <c:f>'2023'!$Y$5:$Y$10</c:f>
              <c:numCache>
                <c:formatCode>0.0%</c:formatCode>
                <c:ptCount val="6"/>
                <c:pt idx="0">
                  <c:v>0.45900000000000002</c:v>
                </c:pt>
                <c:pt idx="1">
                  <c:v>0.23100000000000001</c:v>
                </c:pt>
                <c:pt idx="2">
                  <c:v>0.159</c:v>
                </c:pt>
                <c:pt idx="3">
                  <c:v>8.1000000000000003E-2</c:v>
                </c:pt>
                <c:pt idx="4">
                  <c:v>5.3999999999999999E-2</c:v>
                </c:pt>
                <c:pt idx="5">
                  <c:v>1.4999999999999999E-2</c:v>
                </c:pt>
              </c:numCache>
            </c:numRef>
          </c:val>
          <c:extLst>
            <c:ext xmlns:c16="http://schemas.microsoft.com/office/drawing/2014/chart" uri="{C3380CC4-5D6E-409C-BE32-E72D297353CC}">
              <c16:uniqueId val="{0000000C-C945-4062-BD88-57355B62D7DE}"/>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53966042418497961"/>
          <c:y val="8.1673924278201568E-2"/>
          <c:w val="0.45795432435752453"/>
          <c:h val="0.79921280822739438"/>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legend>
    <c:plotVisOnly val="1"/>
    <c:dispBlanksAs val="gap"/>
    <c:showDLblsOverMax val="0"/>
    <c:extLst/>
  </c:chart>
  <c:spPr>
    <a:solidFill>
      <a:schemeClr val="bg1"/>
    </a:solid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285E9D4-01D9-4BC7-B1A1-31A8D6C35E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76D481C-E803-42B9-87DD-F505B6D0E41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F73B4BD-C140-48DC-B6EC-09D9F7B6BC99}" type="datetimeFigureOut">
              <a:rPr lang="en-US" smtClean="0"/>
              <a:t>5/15/2024</a:t>
            </a:fld>
            <a:endParaRPr lang="en-US" dirty="0"/>
          </a:p>
        </p:txBody>
      </p:sp>
      <p:sp>
        <p:nvSpPr>
          <p:cNvPr id="4" name="Footer Placeholder 3">
            <a:extLst>
              <a:ext uri="{FF2B5EF4-FFF2-40B4-BE49-F238E27FC236}">
                <a16:creationId xmlns:a16="http://schemas.microsoft.com/office/drawing/2014/main" id="{CA78AC62-8E53-4135-A72D-E7E40B1F8F1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D25E870-0614-4322-AC0E-3F7A6CC9567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2C4BA1-07E6-4822-B84A-74167CEAB589}" type="slidenum">
              <a:rPr lang="en-US" smtClean="0"/>
              <a:t>‹#›</a:t>
            </a:fld>
            <a:endParaRPr lang="en-US" dirty="0"/>
          </a:p>
        </p:txBody>
      </p:sp>
    </p:spTree>
    <p:extLst>
      <p:ext uri="{BB962C8B-B14F-4D97-AF65-F5344CB8AC3E}">
        <p14:creationId xmlns:p14="http://schemas.microsoft.com/office/powerpoint/2010/main" val="3879773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F0D50C-A834-4A30-B7EE-98E69729F14D}" type="datetimeFigureOut">
              <a:rPr lang="en-US" smtClean="0"/>
              <a:t>5/15/2024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3BE2D6-AA8F-42A1-BE2B-AAFE18104AAB}" type="slidenum">
              <a:rPr lang="en-US" smtClean="0"/>
              <a:t>‹#›</a:t>
            </a:fld>
            <a:endParaRPr lang="en-US" dirty="0"/>
          </a:p>
        </p:txBody>
      </p:sp>
    </p:spTree>
    <p:extLst>
      <p:ext uri="{BB962C8B-B14F-4D97-AF65-F5344CB8AC3E}">
        <p14:creationId xmlns:p14="http://schemas.microsoft.com/office/powerpoint/2010/main" val="140690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BE2D6-AA8F-42A1-BE2B-AAFE18104AAB}" type="slidenum">
              <a:rPr lang="en-US" smtClean="0"/>
              <a:t>1</a:t>
            </a:fld>
            <a:endParaRPr lang="en-US" dirty="0"/>
          </a:p>
        </p:txBody>
      </p:sp>
    </p:spTree>
    <p:extLst>
      <p:ext uri="{BB962C8B-B14F-4D97-AF65-F5344CB8AC3E}">
        <p14:creationId xmlns:p14="http://schemas.microsoft.com/office/powerpoint/2010/main" val="90304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63BE2D6-AA8F-42A1-BE2B-AAFE18104AAB}" type="slidenum">
              <a:rPr lang="en-US" smtClean="0"/>
              <a:t>8</a:t>
            </a:fld>
            <a:endParaRPr lang="en-US" dirty="0"/>
          </a:p>
        </p:txBody>
      </p:sp>
    </p:spTree>
    <p:extLst>
      <p:ext uri="{BB962C8B-B14F-4D97-AF65-F5344CB8AC3E}">
        <p14:creationId xmlns:p14="http://schemas.microsoft.com/office/powerpoint/2010/main" val="41955065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DF4D0F4F-E481-46DD-8BE4-669BC68C78A4}"/>
              </a:ext>
              <a:ext uri="{C183D7F6-B498-43B3-948B-1728B52AA6E4}">
                <adec:decorative xmlns:adec="http://schemas.microsoft.com/office/drawing/2017/decorative" val="1"/>
              </a:ext>
            </a:extLst>
          </p:cNvPr>
          <p:cNvSpPr/>
          <p:nvPr userDrawn="1"/>
        </p:nvSpPr>
        <p:spPr>
          <a:xfrm>
            <a:off x="109860" y="94196"/>
            <a:ext cx="1923082" cy="19342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n-lt"/>
            </a:endParaRPr>
          </a:p>
        </p:txBody>
      </p:sp>
      <p:sp>
        <p:nvSpPr>
          <p:cNvPr id="2" name="Title 1">
            <a:extLst>
              <a:ext uri="{FF2B5EF4-FFF2-40B4-BE49-F238E27FC236}">
                <a16:creationId xmlns:a16="http://schemas.microsoft.com/office/drawing/2014/main" id="{503EE646-F231-45F5-AEE0-442EB2F58A68}"/>
              </a:ext>
            </a:extLst>
          </p:cNvPr>
          <p:cNvSpPr>
            <a:spLocks noGrp="1"/>
          </p:cNvSpPr>
          <p:nvPr>
            <p:ph type="ctrTitle" hasCustomPrompt="1"/>
          </p:nvPr>
        </p:nvSpPr>
        <p:spPr>
          <a:xfrm>
            <a:off x="1535837" y="3607041"/>
            <a:ext cx="9144000" cy="546866"/>
          </a:xfrm>
        </p:spPr>
        <p:txBody>
          <a:bodyPr anchor="ctr">
            <a:normAutofit/>
          </a:bodyPr>
          <a:lstStyle>
            <a:lvl1pPr algn="ctr">
              <a:defRPr sz="2800">
                <a:solidFill>
                  <a:srgbClr val="1F4E79"/>
                </a:solidFill>
                <a:latin typeface="+mn-lt"/>
                <a:cs typeface="Times New Roman" panose="02020603050405020304" pitchFamily="18" charset="0"/>
              </a:defRPr>
            </a:lvl1pPr>
          </a:lstStyle>
          <a:p>
            <a:r>
              <a:rPr lang="en-US"/>
              <a:t>Click to edit Division</a:t>
            </a:r>
          </a:p>
        </p:txBody>
      </p:sp>
      <p:sp>
        <p:nvSpPr>
          <p:cNvPr id="3" name="Subtitle 2">
            <a:extLst>
              <a:ext uri="{FF2B5EF4-FFF2-40B4-BE49-F238E27FC236}">
                <a16:creationId xmlns:a16="http://schemas.microsoft.com/office/drawing/2014/main" id="{443D2A38-DA5C-4122-927F-2D59F907BA7E}"/>
              </a:ext>
            </a:extLst>
          </p:cNvPr>
          <p:cNvSpPr>
            <a:spLocks noGrp="1"/>
          </p:cNvSpPr>
          <p:nvPr>
            <p:ph type="subTitle" idx="1" hasCustomPrompt="1"/>
          </p:nvPr>
        </p:nvSpPr>
        <p:spPr>
          <a:xfrm>
            <a:off x="1535837" y="4305774"/>
            <a:ext cx="9144000" cy="469665"/>
          </a:xfrm>
        </p:spPr>
        <p:txBody>
          <a:bodyPr anchor="ctr">
            <a:normAutofit/>
          </a:bodyPr>
          <a:lstStyle>
            <a:lvl1pPr marL="0" indent="0" algn="ctr" defTabSz="914400" rtl="0" eaLnBrk="1" latinLnBrk="0" hangingPunct="1">
              <a:lnSpc>
                <a:spcPct val="90000"/>
              </a:lnSpc>
              <a:spcBef>
                <a:spcPct val="0"/>
              </a:spcBef>
              <a:buNone/>
              <a:defRPr lang="en-US" sz="2400" kern="1200" dirty="0">
                <a:solidFill>
                  <a:schemeClr val="tx1">
                    <a:lumMod val="75000"/>
                    <a:lumOff val="25000"/>
                  </a:schemeClr>
                </a:solidFill>
                <a:latin typeface="+mn-lt"/>
                <a:ea typeface="+mn-ea"/>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presented by (Person’s Name)</a:t>
            </a:r>
          </a:p>
        </p:txBody>
      </p:sp>
      <p:sp>
        <p:nvSpPr>
          <p:cNvPr id="7" name="Title 1">
            <a:extLst>
              <a:ext uri="{FF2B5EF4-FFF2-40B4-BE49-F238E27FC236}">
                <a16:creationId xmlns:a16="http://schemas.microsoft.com/office/drawing/2014/main" id="{551B421A-CEB0-4122-A55F-E52ACE10098F}"/>
              </a:ext>
            </a:extLst>
          </p:cNvPr>
          <p:cNvSpPr txBox="1">
            <a:spLocks/>
          </p:cNvSpPr>
          <p:nvPr userDrawn="1"/>
        </p:nvSpPr>
        <p:spPr>
          <a:xfrm>
            <a:off x="2445106" y="5626671"/>
            <a:ext cx="7320347" cy="680802"/>
          </a:xfrm>
          <a:prstGeom prst="rect">
            <a:avLst/>
          </a:prstGeom>
        </p:spPr>
        <p:txBody>
          <a:bodyPr vert="horz" lIns="0" tIns="0" rIns="0" bIns="0" rtlCol="0" anchor="b">
            <a:noAutofit/>
          </a:bodyPr>
          <a:lstStyle>
            <a:lvl1pPr algn="ctr" defTabSz="914400" rtl="0" eaLnBrk="1" latinLnBrk="0" hangingPunct="1">
              <a:lnSpc>
                <a:spcPct val="90000"/>
              </a:lnSpc>
              <a:spcBef>
                <a:spcPct val="0"/>
              </a:spcBef>
              <a:buNone/>
              <a:defRPr sz="4800" kern="1200">
                <a:solidFill>
                  <a:srgbClr val="1F4E79"/>
                </a:solidFill>
                <a:latin typeface="Times New Roman" panose="02020603050405020304" pitchFamily="18" charset="0"/>
                <a:ea typeface="+mj-ea"/>
                <a:cs typeface="Times New Roman" panose="02020603050405020304" pitchFamily="18" charset="0"/>
              </a:defRPr>
            </a:lvl1pPr>
          </a:lstStyle>
          <a:p>
            <a:r>
              <a:rPr lang="en-US" sz="3200" dirty="0">
                <a:solidFill>
                  <a:srgbClr val="1F4E79"/>
                </a:solidFill>
                <a:latin typeface="+mn-lt"/>
              </a:rPr>
              <a:t>Department of Health and Human Services</a:t>
            </a:r>
          </a:p>
        </p:txBody>
      </p:sp>
      <p:pic>
        <p:nvPicPr>
          <p:cNvPr id="9" name="Picture 8" descr="The Great Seal of the State of Nevada &quot;All for our Country&quot;">
            <a:extLst>
              <a:ext uri="{FF2B5EF4-FFF2-40B4-BE49-F238E27FC236}">
                <a16:creationId xmlns:a16="http://schemas.microsoft.com/office/drawing/2014/main" id="{0FBC4D1A-84EE-45B6-95D2-A5CAB3A4B7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88616" y="233499"/>
            <a:ext cx="1638443" cy="1592718"/>
          </a:xfrm>
          <a:prstGeom prst="rect">
            <a:avLst/>
          </a:prstGeom>
        </p:spPr>
      </p:pic>
      <p:cxnSp>
        <p:nvCxnSpPr>
          <p:cNvPr id="10" name="Straight Connector 9">
            <a:extLst>
              <a:ext uri="{FF2B5EF4-FFF2-40B4-BE49-F238E27FC236}">
                <a16:creationId xmlns:a16="http://schemas.microsoft.com/office/drawing/2014/main" id="{579730DB-1305-49C4-B8EC-9A382996C578}"/>
              </a:ext>
            </a:extLst>
          </p:cNvPr>
          <p:cNvCxnSpPr/>
          <p:nvPr userDrawn="1"/>
        </p:nvCxnSpPr>
        <p:spPr>
          <a:xfrm>
            <a:off x="2681145" y="5626671"/>
            <a:ext cx="6853383" cy="0"/>
          </a:xfrm>
          <a:prstGeom prst="line">
            <a:avLst/>
          </a:prstGeom>
          <a:ln w="25400" cap="sq">
            <a:solidFill>
              <a:schemeClr val="accent5">
                <a:lumMod val="50000"/>
              </a:schemeClr>
            </a:solidFill>
            <a:headEnd type="diamond" w="med" len="lg"/>
            <a:tailEnd type="diamond" w="med" len="lg"/>
          </a:ln>
        </p:spPr>
        <p:style>
          <a:lnRef idx="1">
            <a:schemeClr val="accent1"/>
          </a:lnRef>
          <a:fillRef idx="0">
            <a:schemeClr val="accent1"/>
          </a:fillRef>
          <a:effectRef idx="0">
            <a:schemeClr val="accent1"/>
          </a:effectRef>
          <a:fontRef idx="minor">
            <a:schemeClr val="tx1"/>
          </a:fontRef>
        </p:style>
      </p:cxnSp>
      <p:sp>
        <p:nvSpPr>
          <p:cNvPr id="14" name="Text Placeholder 13">
            <a:extLst>
              <a:ext uri="{FF2B5EF4-FFF2-40B4-BE49-F238E27FC236}">
                <a16:creationId xmlns:a16="http://schemas.microsoft.com/office/drawing/2014/main" id="{B527F0BC-AEA1-43B2-AD84-6EFBE6989832}"/>
              </a:ext>
            </a:extLst>
          </p:cNvPr>
          <p:cNvSpPr>
            <a:spLocks noGrp="1"/>
          </p:cNvSpPr>
          <p:nvPr>
            <p:ph type="body" sz="quarter" idx="13" hasCustomPrompt="1"/>
          </p:nvPr>
        </p:nvSpPr>
        <p:spPr>
          <a:xfrm>
            <a:off x="1535837" y="1978556"/>
            <a:ext cx="9144000" cy="1507436"/>
          </a:xfrm>
        </p:spPr>
        <p:txBody>
          <a:bodyPr anchor="ctr">
            <a:noAutofit/>
          </a:bodyPr>
          <a:lstStyle>
            <a:lvl1pPr marL="0" indent="0" algn="ctr">
              <a:buNone/>
              <a:defRPr lang="en-US" sz="4800" kern="1200" dirty="0">
                <a:solidFill>
                  <a:srgbClr val="1F4E79"/>
                </a:solidFill>
                <a:latin typeface="+mn-lt"/>
                <a:ea typeface="+mj-ea"/>
                <a:cs typeface="Times New Roman" panose="02020603050405020304" pitchFamily="18" charset="0"/>
              </a:defRPr>
            </a:lvl1pPr>
          </a:lstStyle>
          <a:p>
            <a:pPr lvl="0"/>
            <a:r>
              <a:rPr lang="en-US"/>
              <a:t>Click to edit Presentation Title</a:t>
            </a:r>
          </a:p>
        </p:txBody>
      </p:sp>
      <p:grpSp>
        <p:nvGrpSpPr>
          <p:cNvPr id="13" name="Group 12">
            <a:extLst>
              <a:ext uri="{FF2B5EF4-FFF2-40B4-BE49-F238E27FC236}">
                <a16:creationId xmlns:a16="http://schemas.microsoft.com/office/drawing/2014/main" id="{58C09CD6-2C7D-4515-A322-8CDBBC428003}"/>
              </a:ext>
            </a:extLst>
          </p:cNvPr>
          <p:cNvGrpSpPr/>
          <p:nvPr userDrawn="1"/>
        </p:nvGrpSpPr>
        <p:grpSpPr>
          <a:xfrm>
            <a:off x="2451567" y="915697"/>
            <a:ext cx="7313886" cy="712788"/>
            <a:chOff x="1793977" y="915697"/>
            <a:chExt cx="8635179" cy="712788"/>
          </a:xfrm>
        </p:grpSpPr>
        <p:sp>
          <p:nvSpPr>
            <p:cNvPr id="15" name="Text Box 49">
              <a:extLst>
                <a:ext uri="{FF2B5EF4-FFF2-40B4-BE49-F238E27FC236}">
                  <a16:creationId xmlns:a16="http://schemas.microsoft.com/office/drawing/2014/main" id="{9BE4A1A1-78D9-4BBC-B062-4D3401361671}"/>
                </a:ext>
              </a:extLst>
            </p:cNvPr>
            <p:cNvSpPr txBox="1">
              <a:spLocks noChangeArrowheads="1"/>
            </p:cNvSpPr>
            <p:nvPr userDrawn="1"/>
          </p:nvSpPr>
          <p:spPr bwMode="auto">
            <a:xfrm>
              <a:off x="1793977" y="915697"/>
              <a:ext cx="1809751"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lang="en-US" altLang="en-US" sz="1600" b="1" dirty="0">
                  <a:solidFill>
                    <a:srgbClr val="1F4E79"/>
                  </a:solidFill>
                  <a:latin typeface="+mn-lt"/>
                </a:rPr>
                <a:t>Joe Lombardo</a:t>
              </a:r>
              <a:endParaRPr kumimoji="0" lang="en-US" altLang="en-US" sz="1600" b="1" i="0" u="none" strike="noStrike" cap="none" normalizeH="0" baseline="0" dirty="0">
                <a:ln>
                  <a:noFill/>
                </a:ln>
                <a:solidFill>
                  <a:srgbClr val="1F4E79"/>
                </a:solidFill>
                <a:effectLst/>
                <a:latin typeface="+mn-lt"/>
              </a:endParaRP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1F4E79"/>
                  </a:solidFill>
                  <a:effectLst/>
                  <a:latin typeface="+mn-lt"/>
                </a:rPr>
                <a:t>Governor</a:t>
              </a:r>
              <a:endParaRPr kumimoji="0" lang="en-US" altLang="en-US" sz="1800" b="0" i="1" u="none" strike="noStrike" cap="none" normalizeH="0" baseline="0" dirty="0">
                <a:ln>
                  <a:noFill/>
                </a:ln>
                <a:solidFill>
                  <a:srgbClr val="1F4E79"/>
                </a:solidFill>
                <a:effectLst/>
                <a:latin typeface="+mn-lt"/>
              </a:endParaRPr>
            </a:p>
          </p:txBody>
        </p:sp>
        <p:sp>
          <p:nvSpPr>
            <p:cNvPr id="16" name="Text Box 50">
              <a:extLst>
                <a:ext uri="{FF2B5EF4-FFF2-40B4-BE49-F238E27FC236}">
                  <a16:creationId xmlns:a16="http://schemas.microsoft.com/office/drawing/2014/main" id="{1D244E04-4923-4419-99EE-A25D79284685}"/>
                </a:ext>
              </a:extLst>
            </p:cNvPr>
            <p:cNvSpPr txBox="1">
              <a:spLocks noChangeArrowheads="1"/>
            </p:cNvSpPr>
            <p:nvPr userDrawn="1"/>
          </p:nvSpPr>
          <p:spPr bwMode="auto">
            <a:xfrm>
              <a:off x="8617817" y="915697"/>
              <a:ext cx="1811339" cy="7127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4E79"/>
                  </a:solidFill>
                  <a:effectLst/>
                  <a:latin typeface="+mn-lt"/>
                </a:rPr>
                <a:t>Richard Whitley</a:t>
              </a:r>
            </a:p>
            <a:p>
              <a:pPr marL="0" marR="0" lvl="0" indent="0" algn="ctr" defTabSz="914377" rtl="0" eaLnBrk="0" fontAlgn="base" latinLnBrk="0" hangingPunct="0">
                <a:lnSpc>
                  <a:spcPct val="100000"/>
                </a:lnSpc>
                <a:spcBef>
                  <a:spcPct val="0"/>
                </a:spcBef>
                <a:spcAft>
                  <a:spcPct val="0"/>
                </a:spcAft>
                <a:buClrTx/>
                <a:buSzTx/>
                <a:buFontTx/>
                <a:buNone/>
                <a:tabLst/>
              </a:pPr>
              <a:r>
                <a:rPr kumimoji="0" lang="en-US" altLang="en-US" sz="1600" b="1" i="1" u="none" strike="noStrike" cap="none" normalizeH="0" baseline="0" dirty="0">
                  <a:ln>
                    <a:noFill/>
                  </a:ln>
                  <a:solidFill>
                    <a:srgbClr val="1F4E79"/>
                  </a:solidFill>
                  <a:effectLst/>
                  <a:latin typeface="+mn-lt"/>
                </a:rPr>
                <a:t>Director</a:t>
              </a:r>
              <a:endParaRPr kumimoji="0" lang="en-US" altLang="en-US" sz="1800" b="0" i="1" u="none" strike="noStrike" cap="none" normalizeH="0" baseline="0" dirty="0">
                <a:ln>
                  <a:noFill/>
                </a:ln>
                <a:solidFill>
                  <a:srgbClr val="1F4E79"/>
                </a:solidFill>
                <a:effectLst/>
                <a:latin typeface="+mn-lt"/>
              </a:endParaRPr>
            </a:p>
          </p:txBody>
        </p:sp>
      </p:grpSp>
      <p:pic>
        <p:nvPicPr>
          <p:cNvPr id="18" name="Picture 17" descr="Department of Health and Human Services logo &quot;DHHS&quot;">
            <a:extLst>
              <a:ext uri="{FF2B5EF4-FFF2-40B4-BE49-F238E27FC236}">
                <a16:creationId xmlns:a16="http://schemas.microsoft.com/office/drawing/2014/main" id="{9D76AB1F-A8ED-4B18-9C33-FBEC13EC0A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3441" y="5032259"/>
            <a:ext cx="1331869" cy="1789077"/>
          </a:xfrm>
          <a:prstGeom prst="rect">
            <a:avLst/>
          </a:prstGeom>
        </p:spPr>
      </p:pic>
      <p:sp>
        <p:nvSpPr>
          <p:cNvPr id="20" name="Footer Placeholder 5">
            <a:extLst>
              <a:ext uri="{FF2B5EF4-FFF2-40B4-BE49-F238E27FC236}">
                <a16:creationId xmlns:a16="http://schemas.microsoft.com/office/drawing/2014/main" id="{436F594D-EFA8-4AEE-9799-7C7A899224C7}"/>
              </a:ext>
            </a:extLst>
          </p:cNvPr>
          <p:cNvSpPr txBox="1">
            <a:spLocks/>
          </p:cNvSpPr>
          <p:nvPr userDrawn="1"/>
        </p:nvSpPr>
        <p:spPr>
          <a:xfrm>
            <a:off x="3771900" y="6307473"/>
            <a:ext cx="4114800" cy="365125"/>
          </a:xfrm>
          <a:prstGeom prst="rect">
            <a:avLst/>
          </a:prstGeom>
        </p:spPr>
        <p:txBody>
          <a:bodyPr lIns="0" tIns="0" rIns="0" bIns="0" anchor="ctr"/>
          <a:lstStyle>
            <a:defPPr>
              <a:defRPr lang="en-US"/>
            </a:defPPr>
            <a:lvl1pPr marL="0" algn="ctr" defTabSz="914400" rtl="0" eaLnBrk="1" latinLnBrk="0" hangingPunct="1">
              <a:lnSpc>
                <a:spcPct val="90000"/>
              </a:lnSpc>
              <a:spcBef>
                <a:spcPct val="0"/>
              </a:spcBef>
              <a:buNone/>
              <a:defRPr lang="en-US" altLang="en-US" sz="1400" kern="1200" smtClean="0">
                <a:solidFill>
                  <a:srgbClr val="1F4E79"/>
                </a:solidFill>
                <a:latin typeface="Times New Roman" panose="02020603050405020304" pitchFamily="18" charset="0"/>
                <a:ea typeface="+mj-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dirty="0">
                <a:solidFill>
                  <a:srgbClr val="1F4E79"/>
                </a:solidFill>
                <a:latin typeface="+mn-lt"/>
              </a:rPr>
              <a:t>Helping people.  It’s who we are and what we do.</a:t>
            </a:r>
          </a:p>
        </p:txBody>
      </p:sp>
      <p:sp>
        <p:nvSpPr>
          <p:cNvPr id="23" name="Text Placeholder 22">
            <a:extLst>
              <a:ext uri="{FF2B5EF4-FFF2-40B4-BE49-F238E27FC236}">
                <a16:creationId xmlns:a16="http://schemas.microsoft.com/office/drawing/2014/main" id="{3426419D-5A94-4288-8759-EF0C171EACEE}"/>
              </a:ext>
            </a:extLst>
          </p:cNvPr>
          <p:cNvSpPr>
            <a:spLocks noGrp="1"/>
          </p:cNvSpPr>
          <p:nvPr>
            <p:ph type="body" sz="quarter" idx="14" hasCustomPrompt="1"/>
          </p:nvPr>
        </p:nvSpPr>
        <p:spPr>
          <a:xfrm>
            <a:off x="3485217" y="4958756"/>
            <a:ext cx="5245240" cy="342979"/>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Date of Presentation</a:t>
            </a:r>
          </a:p>
        </p:txBody>
      </p:sp>
      <p:sp>
        <p:nvSpPr>
          <p:cNvPr id="17" name="Text Placeholder 22">
            <a:extLst>
              <a:ext uri="{FF2B5EF4-FFF2-40B4-BE49-F238E27FC236}">
                <a16:creationId xmlns:a16="http://schemas.microsoft.com/office/drawing/2014/main" id="{2BA2630A-15E2-4634-89E7-CF26F59875EA}"/>
              </a:ext>
            </a:extLst>
          </p:cNvPr>
          <p:cNvSpPr>
            <a:spLocks noGrp="1"/>
          </p:cNvSpPr>
          <p:nvPr>
            <p:ph type="body" sz="quarter" idx="15" hasCustomPrompt="1"/>
          </p:nvPr>
        </p:nvSpPr>
        <p:spPr>
          <a:xfrm>
            <a:off x="10001492" y="5128182"/>
            <a:ext cx="2020551" cy="1621410"/>
          </a:xfrm>
        </p:spPr>
        <p:txBody>
          <a:bodyPr>
            <a:noAutofit/>
          </a:bodyPr>
          <a:lstStyle>
            <a:lvl1pPr marL="0" indent="0" algn="ctr">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a:t>REMOVE text box or REPLACE with Division or Program logo not to exceed 2” height</a:t>
            </a:r>
          </a:p>
        </p:txBody>
      </p:sp>
    </p:spTree>
    <p:extLst>
      <p:ext uri="{BB962C8B-B14F-4D97-AF65-F5344CB8AC3E}">
        <p14:creationId xmlns:p14="http://schemas.microsoft.com/office/powerpoint/2010/main" val="2420226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E2229-ECE3-49A5-A1BD-2CB5EC1143CF}"/>
              </a:ext>
            </a:extLst>
          </p:cNvPr>
          <p:cNvSpPr>
            <a:spLocks noGrp="1"/>
          </p:cNvSpPr>
          <p:nvPr>
            <p:ph type="title" hasCustomPrompt="1"/>
          </p:nvPr>
        </p:nvSpPr>
        <p:spPr>
          <a:xfrm>
            <a:off x="357447" y="0"/>
            <a:ext cx="11670009" cy="1325563"/>
          </a:xfrm>
        </p:spPr>
        <p:txBody>
          <a:bodyPr/>
          <a:lstStyle>
            <a:lvl1pPr>
              <a:defRPr/>
            </a:lvl1pPr>
          </a:lstStyle>
          <a:p>
            <a:r>
              <a:rPr lang="en-US"/>
              <a:t>Add “Agenda”</a:t>
            </a:r>
          </a:p>
        </p:txBody>
      </p:sp>
      <p:sp>
        <p:nvSpPr>
          <p:cNvPr id="3" name="Content Placeholder 2"/>
          <p:cNvSpPr>
            <a:spLocks noGrp="1"/>
          </p:cNvSpPr>
          <p:nvPr>
            <p:ph idx="1" hasCustomPrompt="1"/>
          </p:nvPr>
        </p:nvSpPr>
        <p:spPr>
          <a:xfrm>
            <a:off x="357447" y="1460498"/>
            <a:ext cx="11670010" cy="4895852"/>
          </a:xfrm>
        </p:spPr>
        <p:txBody>
          <a:bodyPr/>
          <a:lstStyle>
            <a:lvl1pPr marL="514350" indent="-514350">
              <a:buFont typeface="+mj-lt"/>
              <a:buAutoNum type="arabicPeriod"/>
              <a:defRPr/>
            </a:lvl1pPr>
            <a:lvl2pPr marL="914400" indent="-457200">
              <a:buFont typeface="+mj-lt"/>
              <a:buAutoNum type="arabicPeriod"/>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0"/>
            <a:r>
              <a:rPr lang="en-US"/>
              <a:t>Click to add Agenda item 1</a:t>
            </a:r>
          </a:p>
        </p:txBody>
      </p:sp>
      <p:sp>
        <p:nvSpPr>
          <p:cNvPr id="6" name="Slide Number Placeholder 5"/>
          <p:cNvSpPr>
            <a:spLocks noGrp="1"/>
          </p:cNvSpPr>
          <p:nvPr>
            <p:ph type="sldNum" sz="quarter" idx="12"/>
          </p:nvPr>
        </p:nvSpPr>
        <p:spPr/>
        <p:txBody>
          <a:bodyPr/>
          <a:lstStyle/>
          <a:p>
            <a:fld id="{A0EC8638-D38E-4C5B-8C11-DA859CF37C29}" type="slidenum">
              <a:rPr lang="en-US" smtClean="0"/>
              <a:t>‹#›</a:t>
            </a:fld>
            <a:endParaRPr lang="en-US" dirty="0"/>
          </a:p>
        </p:txBody>
      </p:sp>
    </p:spTree>
    <p:extLst>
      <p:ext uri="{BB962C8B-B14F-4D97-AF65-F5344CB8AC3E}">
        <p14:creationId xmlns:p14="http://schemas.microsoft.com/office/powerpoint/2010/main" val="404237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6E067E-DCDD-43CE-A2C6-47C7E7D02A40}"/>
              </a:ext>
            </a:extLst>
          </p:cNvPr>
          <p:cNvSpPr>
            <a:spLocks noGrp="1"/>
          </p:cNvSpPr>
          <p:nvPr>
            <p:ph idx="1"/>
          </p:nvPr>
        </p:nvSpPr>
        <p:spPr>
          <a:xfrm>
            <a:off x="357447" y="1460500"/>
            <a:ext cx="11670010"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dirty="0"/>
          </a:p>
        </p:txBody>
      </p:sp>
      <p:sp>
        <p:nvSpPr>
          <p:cNvPr id="5" name="Title 1">
            <a:extLst>
              <a:ext uri="{FF2B5EF4-FFF2-40B4-BE49-F238E27FC236}">
                <a16:creationId xmlns:a16="http://schemas.microsoft.com/office/drawing/2014/main" id="{266E7EE1-E575-465C-90AC-24DF7BC4CEF0}"/>
              </a:ext>
            </a:extLst>
          </p:cNvPr>
          <p:cNvSpPr>
            <a:spLocks noGrp="1"/>
          </p:cNvSpPr>
          <p:nvPr>
            <p:ph type="title" hasCustomPrompt="1"/>
          </p:nvPr>
        </p:nvSpPr>
        <p:spPr>
          <a:xfrm>
            <a:off x="357447" y="0"/>
            <a:ext cx="11670009" cy="1325563"/>
          </a:xfrm>
        </p:spPr>
        <p:txBody>
          <a:bodyPr/>
          <a:lstStyle>
            <a:lvl1pPr>
              <a:defRPr/>
            </a:lvl1pPr>
          </a:lstStyle>
          <a:p>
            <a:r>
              <a:rPr lang="en-US"/>
              <a:t>Add Slide Title</a:t>
            </a:r>
          </a:p>
        </p:txBody>
      </p:sp>
    </p:spTree>
    <p:extLst>
      <p:ext uri="{BB962C8B-B14F-4D97-AF65-F5344CB8AC3E}">
        <p14:creationId xmlns:p14="http://schemas.microsoft.com/office/powerpoint/2010/main" val="3086423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C800-7359-4452-8C9C-726AEEF44903}"/>
              </a:ext>
            </a:extLst>
          </p:cNvPr>
          <p:cNvSpPr>
            <a:spLocks noGrp="1"/>
          </p:cNvSpPr>
          <p:nvPr>
            <p:ph type="title"/>
          </p:nvPr>
        </p:nvSpPr>
        <p:spPr>
          <a:xfrm>
            <a:off x="831850" y="1709738"/>
            <a:ext cx="10515600" cy="2852737"/>
          </a:xfrm>
        </p:spPr>
        <p:txBody>
          <a:bodyPr anchor="b"/>
          <a:lstStyle>
            <a:lvl1pPr>
              <a:defRPr sz="6000">
                <a:solidFill>
                  <a:srgbClr val="1F4E79"/>
                </a:solidFill>
              </a:defRPr>
            </a:lvl1pPr>
          </a:lstStyle>
          <a:p>
            <a:r>
              <a:rPr lang="en-US"/>
              <a:t>Click to edit Master title style</a:t>
            </a:r>
          </a:p>
        </p:txBody>
      </p:sp>
      <p:sp>
        <p:nvSpPr>
          <p:cNvPr id="3" name="Text Placeholder 2">
            <a:extLst>
              <a:ext uri="{FF2B5EF4-FFF2-40B4-BE49-F238E27FC236}">
                <a16:creationId xmlns:a16="http://schemas.microsoft.com/office/drawing/2014/main" id="{636461A9-3331-4ABE-9A64-5AB5D2295392}"/>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AFD80A44-01AC-4FFC-AA21-0F2E7F88A6F5}"/>
              </a:ext>
            </a:extLst>
          </p:cNvPr>
          <p:cNvSpPr>
            <a:spLocks noGrp="1"/>
          </p:cNvSpPr>
          <p:nvPr>
            <p:ph type="sldNum" sz="quarter" idx="12"/>
          </p:nvPr>
        </p:nvSpPr>
        <p:spPr/>
        <p:txBody>
          <a:bodyPr/>
          <a:lstStyle/>
          <a:p>
            <a:fld id="{E9C1D828-F931-464A-8E86-F9D742DA373F}" type="slidenum">
              <a:rPr lang="en-US" smtClean="0"/>
              <a:t>‹#›</a:t>
            </a:fld>
            <a:endParaRPr lang="en-US" dirty="0"/>
          </a:p>
        </p:txBody>
      </p:sp>
    </p:spTree>
    <p:extLst>
      <p:ext uri="{BB962C8B-B14F-4D97-AF65-F5344CB8AC3E}">
        <p14:creationId xmlns:p14="http://schemas.microsoft.com/office/powerpoint/2010/main" val="3476839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71DD24-6C95-4034-884F-B0C09EDE9D10}"/>
              </a:ext>
            </a:extLst>
          </p:cNvPr>
          <p:cNvSpPr>
            <a:spLocks noGrp="1"/>
          </p:cNvSpPr>
          <p:nvPr>
            <p:ph sz="half" idx="1"/>
          </p:nvPr>
        </p:nvSpPr>
        <p:spPr>
          <a:xfrm>
            <a:off x="357448" y="1465465"/>
            <a:ext cx="5374177"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4ADBD2-493D-4281-B5D9-94DD2B671C37}"/>
              </a:ext>
            </a:extLst>
          </p:cNvPr>
          <p:cNvSpPr>
            <a:spLocks noGrp="1"/>
          </p:cNvSpPr>
          <p:nvPr>
            <p:ph sz="half" idx="2"/>
          </p:nvPr>
        </p:nvSpPr>
        <p:spPr>
          <a:xfrm>
            <a:off x="5893723" y="1465465"/>
            <a:ext cx="6133733" cy="4900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89A8DFC-D64C-41B5-9A16-1822DA3233AC}"/>
              </a:ext>
            </a:extLst>
          </p:cNvPr>
          <p:cNvSpPr>
            <a:spLocks noGrp="1"/>
          </p:cNvSpPr>
          <p:nvPr>
            <p:ph type="sldNum" sz="quarter" idx="12"/>
          </p:nvPr>
        </p:nvSpPr>
        <p:spPr/>
        <p:txBody>
          <a:bodyPr/>
          <a:lstStyle/>
          <a:p>
            <a:fld id="{E9C1D828-F931-464A-8E86-F9D742DA373F}" type="slidenum">
              <a:rPr lang="en-US" smtClean="0"/>
              <a:t>‹#›</a:t>
            </a:fld>
            <a:endParaRPr lang="en-US" dirty="0"/>
          </a:p>
        </p:txBody>
      </p:sp>
      <p:sp>
        <p:nvSpPr>
          <p:cNvPr id="8" name="Title 1">
            <a:extLst>
              <a:ext uri="{FF2B5EF4-FFF2-40B4-BE49-F238E27FC236}">
                <a16:creationId xmlns:a16="http://schemas.microsoft.com/office/drawing/2014/main" id="{B6750193-6397-4876-BD08-6974362A43D1}"/>
              </a:ext>
            </a:extLst>
          </p:cNvPr>
          <p:cNvSpPr>
            <a:spLocks noGrp="1"/>
          </p:cNvSpPr>
          <p:nvPr>
            <p:ph type="title" hasCustomPrompt="1"/>
          </p:nvPr>
        </p:nvSpPr>
        <p:spPr>
          <a:xfrm>
            <a:off x="357448" y="0"/>
            <a:ext cx="11670008" cy="1325563"/>
          </a:xfrm>
        </p:spPr>
        <p:txBody>
          <a:bodyPr/>
          <a:lstStyle>
            <a:lvl1pPr>
              <a:defRPr/>
            </a:lvl1pPr>
          </a:lstStyle>
          <a:p>
            <a:r>
              <a:rPr lang="en-US"/>
              <a:t>Add Slide Title</a:t>
            </a:r>
          </a:p>
        </p:txBody>
      </p:sp>
    </p:spTree>
    <p:extLst>
      <p:ext uri="{BB962C8B-B14F-4D97-AF65-F5344CB8AC3E}">
        <p14:creationId xmlns:p14="http://schemas.microsoft.com/office/powerpoint/2010/main" val="826694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p>
            <a:fld id="{E9C1D828-F931-464A-8E86-F9D742DA373F}" type="slidenum">
              <a:rPr lang="en-US" smtClean="0"/>
              <a:t>‹#›</a:t>
            </a:fld>
            <a:endParaRPr lang="en-US" dirty="0"/>
          </a:p>
        </p:txBody>
      </p:sp>
      <p:sp>
        <p:nvSpPr>
          <p:cNvPr id="2" name="Title 1">
            <a:extLst>
              <a:ext uri="{FF2B5EF4-FFF2-40B4-BE49-F238E27FC236}">
                <a16:creationId xmlns:a16="http://schemas.microsoft.com/office/drawing/2014/main" id="{9E66C148-6FEC-4A4F-A9AE-811E307EF688}"/>
              </a:ext>
            </a:extLst>
          </p:cNvPr>
          <p:cNvSpPr>
            <a:spLocks noGrp="1"/>
          </p:cNvSpPr>
          <p:nvPr>
            <p:ph type="title" hasCustomPrompt="1"/>
          </p:nvPr>
        </p:nvSpPr>
        <p:spPr>
          <a:xfrm>
            <a:off x="1540626" y="1828801"/>
            <a:ext cx="9110749" cy="3200399"/>
          </a:xfrm>
        </p:spPr>
        <p:txBody>
          <a:bodyPr>
            <a:noAutofit/>
          </a:bodyPr>
          <a:lstStyle>
            <a:lvl1pPr marL="0" algn="ctr" defTabSz="914400" rtl="0" eaLnBrk="1" latinLnBrk="0" hangingPunct="1">
              <a:lnSpc>
                <a:spcPct val="90000"/>
              </a:lnSpc>
              <a:spcBef>
                <a:spcPct val="0"/>
              </a:spcBef>
              <a:buNone/>
              <a:defRPr lang="en-US" sz="11600" kern="1200" dirty="0" smtClean="0">
                <a:solidFill>
                  <a:srgbClr val="1F4E79"/>
                </a:solidFill>
                <a:latin typeface="+mn-lt"/>
                <a:ea typeface="+mj-ea"/>
                <a:cs typeface="Times New Roman" panose="02020603050405020304" pitchFamily="18" charset="0"/>
              </a:defRPr>
            </a:lvl1pPr>
          </a:lstStyle>
          <a:p>
            <a:r>
              <a:rPr lang="en-US"/>
              <a:t>Add “Questions?”</a:t>
            </a:r>
          </a:p>
        </p:txBody>
      </p:sp>
    </p:spTree>
    <p:extLst>
      <p:ext uri="{BB962C8B-B14F-4D97-AF65-F5344CB8AC3E}">
        <p14:creationId xmlns:p14="http://schemas.microsoft.com/office/powerpoint/2010/main" val="253357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act Information">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0ACE2C2-9B9E-4B3E-AC9A-244696EB97A3}"/>
              </a:ext>
            </a:extLst>
          </p:cNvPr>
          <p:cNvSpPr>
            <a:spLocks noGrp="1"/>
          </p:cNvSpPr>
          <p:nvPr>
            <p:ph type="sldNum" sz="quarter" idx="12"/>
          </p:nvPr>
        </p:nvSpPr>
        <p:spPr/>
        <p:txBody>
          <a:bodyPr/>
          <a:lstStyle>
            <a:lvl1pPr>
              <a:defRPr>
                <a:latin typeface="+mn-lt"/>
              </a:defRPr>
            </a:lvl1pPr>
          </a:lstStyle>
          <a:p>
            <a:fld id="{E9C1D828-F931-464A-8E86-F9D742DA373F}" type="slidenum">
              <a:rPr lang="en-US" smtClean="0"/>
              <a:pPr/>
              <a:t>‹#›</a:t>
            </a:fld>
            <a:endParaRPr lang="en-US" dirty="0"/>
          </a:p>
        </p:txBody>
      </p:sp>
      <p:sp>
        <p:nvSpPr>
          <p:cNvPr id="17" name="Text Placeholder 10">
            <a:extLst>
              <a:ext uri="{FF2B5EF4-FFF2-40B4-BE49-F238E27FC236}">
                <a16:creationId xmlns:a16="http://schemas.microsoft.com/office/drawing/2014/main" id="{0BCA736D-CC37-4A51-89AE-E21A02317A58}"/>
              </a:ext>
            </a:extLst>
          </p:cNvPr>
          <p:cNvSpPr>
            <a:spLocks noGrp="1"/>
          </p:cNvSpPr>
          <p:nvPr>
            <p:ph type="body" sz="quarter" idx="21" hasCustomPrompt="1"/>
          </p:nvPr>
        </p:nvSpPr>
        <p:spPr>
          <a:xfrm>
            <a:off x="3467100" y="5383674"/>
            <a:ext cx="5257800" cy="532592"/>
          </a:xfrm>
        </p:spPr>
        <p:txBody>
          <a:bodyPr anchor="ctr"/>
          <a:lstStyle>
            <a:lvl1pPr marL="0" indent="0" algn="ctr">
              <a:buNone/>
              <a:defRPr>
                <a:latin typeface="+mn-lt"/>
              </a:defRPr>
            </a:lvl1pPr>
          </a:lstStyle>
          <a:p>
            <a:pPr lvl="0"/>
            <a:r>
              <a:rPr lang="en-US"/>
              <a:t>Web Address</a:t>
            </a:r>
          </a:p>
        </p:txBody>
      </p:sp>
      <p:sp>
        <p:nvSpPr>
          <p:cNvPr id="19" name="Content Placeholder 2">
            <a:extLst>
              <a:ext uri="{FF2B5EF4-FFF2-40B4-BE49-F238E27FC236}">
                <a16:creationId xmlns:a16="http://schemas.microsoft.com/office/drawing/2014/main" id="{DF3C1F5E-A7B3-4E0F-BFAE-6F2EE1D9BEE6}"/>
              </a:ext>
            </a:extLst>
          </p:cNvPr>
          <p:cNvSpPr>
            <a:spLocks noGrp="1"/>
          </p:cNvSpPr>
          <p:nvPr>
            <p:ph sz="half" idx="1" hasCustomPrompt="1"/>
          </p:nvPr>
        </p:nvSpPr>
        <p:spPr>
          <a:xfrm>
            <a:off x="839585"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20" name="Content Placeholder 2">
            <a:extLst>
              <a:ext uri="{FF2B5EF4-FFF2-40B4-BE49-F238E27FC236}">
                <a16:creationId xmlns:a16="http://schemas.microsoft.com/office/drawing/2014/main" id="{DE4D0672-6795-4687-ADE2-30C6EEC8E405}"/>
              </a:ext>
            </a:extLst>
          </p:cNvPr>
          <p:cNvSpPr>
            <a:spLocks noGrp="1"/>
          </p:cNvSpPr>
          <p:nvPr>
            <p:ph sz="half" idx="22" hasCustomPrompt="1"/>
          </p:nvPr>
        </p:nvSpPr>
        <p:spPr>
          <a:xfrm>
            <a:off x="5422669" y="1456037"/>
            <a:ext cx="4422372" cy="3232341"/>
          </a:xfrm>
        </p:spPr>
        <p:txBody>
          <a:bodyPr/>
          <a:lstStyle>
            <a:lvl1pPr marL="0" indent="0">
              <a:lnSpc>
                <a:spcPct val="100000"/>
              </a:lnSpc>
              <a:spcBef>
                <a:spcPts val="0"/>
              </a:spcBef>
              <a:buNone/>
              <a:defRPr/>
            </a:lvl1pPr>
          </a:lstStyle>
          <a:p>
            <a:pPr lvl="0"/>
            <a:r>
              <a:rPr lang="en-US"/>
              <a:t>Name</a:t>
            </a:r>
          </a:p>
          <a:p>
            <a:pPr lvl="0"/>
            <a:r>
              <a:rPr lang="en-US"/>
              <a:t>Job Title</a:t>
            </a:r>
          </a:p>
          <a:p>
            <a:pPr lvl="0"/>
            <a:r>
              <a:rPr lang="en-US"/>
              <a:t>Email</a:t>
            </a:r>
          </a:p>
          <a:p>
            <a:pPr lvl="0"/>
            <a:r>
              <a:rPr lang="en-US"/>
              <a:t>Phone Number</a:t>
            </a:r>
          </a:p>
        </p:txBody>
      </p:sp>
      <p:sp>
        <p:nvSpPr>
          <p:cNvPr id="8" name="Title 1">
            <a:extLst>
              <a:ext uri="{FF2B5EF4-FFF2-40B4-BE49-F238E27FC236}">
                <a16:creationId xmlns:a16="http://schemas.microsoft.com/office/drawing/2014/main" id="{02A42F20-5A57-4228-95D6-2C29761228C7}"/>
              </a:ext>
            </a:extLst>
          </p:cNvPr>
          <p:cNvSpPr>
            <a:spLocks noGrp="1"/>
          </p:cNvSpPr>
          <p:nvPr>
            <p:ph type="title" hasCustomPrompt="1"/>
          </p:nvPr>
        </p:nvSpPr>
        <p:spPr>
          <a:xfrm>
            <a:off x="357447" y="0"/>
            <a:ext cx="11670009" cy="1325563"/>
          </a:xfrm>
        </p:spPr>
        <p:txBody>
          <a:bodyPr/>
          <a:lstStyle>
            <a:lvl1pPr>
              <a:defRPr/>
            </a:lvl1pPr>
          </a:lstStyle>
          <a:p>
            <a:r>
              <a:rPr lang="en-US"/>
              <a:t>Add “Contact Information”</a:t>
            </a:r>
          </a:p>
        </p:txBody>
      </p:sp>
    </p:spTree>
    <p:extLst>
      <p:ext uri="{BB962C8B-B14F-4D97-AF65-F5344CB8AC3E}">
        <p14:creationId xmlns:p14="http://schemas.microsoft.com/office/powerpoint/2010/main" val="4007913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cronym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57447" y="1460500"/>
            <a:ext cx="11670010" cy="4895850"/>
          </a:xfrm>
        </p:spPr>
        <p:txBody>
          <a:bodyPr numCol="2"/>
          <a:lstStyle>
            <a:lvl1pPr>
              <a:defRPr>
                <a:latin typeface="+mn-lt"/>
              </a:defRPr>
            </a:lvl1pPr>
          </a:lstStyle>
          <a:p>
            <a:pPr lvl="0"/>
            <a:r>
              <a:rPr lang="en-US"/>
              <a:t>Place Acronyms Here – This list has 2 columns to make it easier to add as many as you need. </a:t>
            </a:r>
          </a:p>
        </p:txBody>
      </p:sp>
      <p:sp>
        <p:nvSpPr>
          <p:cNvPr id="6" name="Slide Number Placeholder 5"/>
          <p:cNvSpPr>
            <a:spLocks noGrp="1"/>
          </p:cNvSpPr>
          <p:nvPr>
            <p:ph type="sldNum" sz="quarter" idx="12"/>
          </p:nvPr>
        </p:nvSpPr>
        <p:spPr/>
        <p:txBody>
          <a:bodyPr/>
          <a:lstStyle>
            <a:lvl1pPr>
              <a:defRPr>
                <a:solidFill>
                  <a:srgbClr val="1F4E79"/>
                </a:solidFill>
                <a:latin typeface="+mn-lt"/>
              </a:defRPr>
            </a:lvl1pPr>
          </a:lstStyle>
          <a:p>
            <a:fld id="{A0EC8638-D38E-4C5B-8C11-DA859CF37C29}" type="slidenum">
              <a:rPr lang="en-US" smtClean="0"/>
              <a:pPr/>
              <a:t>‹#›</a:t>
            </a:fld>
            <a:endParaRPr lang="en-US" dirty="0"/>
          </a:p>
        </p:txBody>
      </p:sp>
      <p:sp>
        <p:nvSpPr>
          <p:cNvPr id="5" name="Title 1">
            <a:extLst>
              <a:ext uri="{FF2B5EF4-FFF2-40B4-BE49-F238E27FC236}">
                <a16:creationId xmlns:a16="http://schemas.microsoft.com/office/drawing/2014/main" id="{8359C402-E482-4385-B374-8E4FB3A0A9D4}"/>
              </a:ext>
            </a:extLst>
          </p:cNvPr>
          <p:cNvSpPr>
            <a:spLocks noGrp="1"/>
          </p:cNvSpPr>
          <p:nvPr>
            <p:ph type="title" hasCustomPrompt="1"/>
          </p:nvPr>
        </p:nvSpPr>
        <p:spPr>
          <a:xfrm>
            <a:off x="357447" y="0"/>
            <a:ext cx="11670009" cy="1325563"/>
          </a:xfrm>
        </p:spPr>
        <p:txBody>
          <a:bodyPr/>
          <a:lstStyle>
            <a:lvl1pPr>
              <a:defRPr/>
            </a:lvl1pPr>
          </a:lstStyle>
          <a:p>
            <a:r>
              <a:rPr lang="en-US"/>
              <a:t>Add “Acronyms”</a:t>
            </a:r>
          </a:p>
        </p:txBody>
      </p:sp>
    </p:spTree>
    <p:extLst>
      <p:ext uri="{BB962C8B-B14F-4D97-AF65-F5344CB8AC3E}">
        <p14:creationId xmlns:p14="http://schemas.microsoft.com/office/powerpoint/2010/main" val="4004325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CB2DBFB-A98A-4630-BC5E-243E7D04D898}"/>
              </a:ext>
              <a:ext uri="{C183D7F6-B498-43B3-948B-1728B52AA6E4}">
                <adec:decorative xmlns:adec="http://schemas.microsoft.com/office/drawing/2017/decorative" val="1"/>
              </a:ext>
            </a:extLst>
          </p:cNvPr>
          <p:cNvPicPr>
            <a:picLocks noChangeAspect="1"/>
          </p:cNvPicPr>
          <p:nvPr userDrawn="1"/>
        </p:nvPicPr>
        <p:blipFill>
          <a:blip r:embed="rId10" cstate="print">
            <a:alphaModFix amt="50000"/>
            <a:extLst>
              <a:ext uri="{28A0092B-C50C-407E-A947-70E740481C1C}">
                <a14:useLocalDpi xmlns:a14="http://schemas.microsoft.com/office/drawing/2010/main" val="0"/>
              </a:ext>
            </a:extLst>
          </a:blip>
          <a:stretch>
            <a:fillRect/>
          </a:stretch>
        </p:blipFill>
        <p:spPr>
          <a:xfrm>
            <a:off x="84408" y="94321"/>
            <a:ext cx="1192850" cy="1602334"/>
          </a:xfrm>
          <a:prstGeom prst="rect">
            <a:avLst/>
          </a:prstGeom>
        </p:spPr>
      </p:pic>
      <p:sp>
        <p:nvSpPr>
          <p:cNvPr id="2" name="Title Placeholder 1">
            <a:extLst>
              <a:ext uri="{FF2B5EF4-FFF2-40B4-BE49-F238E27FC236}">
                <a16:creationId xmlns:a16="http://schemas.microsoft.com/office/drawing/2014/main" id="{856853BC-8490-4DED-9C8F-580D31D5606A}"/>
              </a:ext>
            </a:extLst>
          </p:cNvPr>
          <p:cNvSpPr>
            <a:spLocks noGrp="1"/>
          </p:cNvSpPr>
          <p:nvPr>
            <p:ph type="title"/>
          </p:nvPr>
        </p:nvSpPr>
        <p:spPr>
          <a:xfrm>
            <a:off x="357447" y="0"/>
            <a:ext cx="11670009"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A04E8-62AC-42FA-B929-59C88856BBB3}"/>
              </a:ext>
            </a:extLst>
          </p:cNvPr>
          <p:cNvSpPr>
            <a:spLocks noGrp="1"/>
          </p:cNvSpPr>
          <p:nvPr>
            <p:ph type="body" idx="1"/>
          </p:nvPr>
        </p:nvSpPr>
        <p:spPr>
          <a:xfrm>
            <a:off x="357447" y="1460500"/>
            <a:ext cx="11670010" cy="48958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32C88AF-DBAC-4CB4-9B59-00238870E7CE}"/>
              </a:ext>
            </a:extLst>
          </p:cNvPr>
          <p:cNvSpPr>
            <a:spLocks noGrp="1"/>
          </p:cNvSpPr>
          <p:nvPr>
            <p:ph type="sldNum" sz="quarter" idx="4"/>
          </p:nvPr>
        </p:nvSpPr>
        <p:spPr>
          <a:xfrm>
            <a:off x="9284257" y="6356349"/>
            <a:ext cx="2743200" cy="365125"/>
          </a:xfrm>
          <a:prstGeom prst="rect">
            <a:avLst/>
          </a:prstGeom>
        </p:spPr>
        <p:txBody>
          <a:bodyPr vert="horz" lIns="91440" tIns="45720" rIns="91440" bIns="45720" rtlCol="0" anchor="ctr"/>
          <a:lstStyle>
            <a:lvl1pPr algn="r">
              <a:defRPr lang="en-US" sz="1600" kern="1200" smtClean="0">
                <a:solidFill>
                  <a:srgbClr val="1F4E79"/>
                </a:solidFill>
                <a:latin typeface="+mn-lt"/>
                <a:ea typeface="+mn-ea"/>
                <a:cs typeface="Times New Roman" panose="02020603050405020304" pitchFamily="18" charset="0"/>
              </a:defRPr>
            </a:lvl1pPr>
          </a:lstStyle>
          <a:p>
            <a:fld id="{E9C1D828-F931-464A-8E86-F9D742DA373F}" type="slidenum">
              <a:rPr lang="en-US" smtClean="0"/>
              <a:pPr/>
              <a:t>‹#›</a:t>
            </a:fld>
            <a:endParaRPr lang="en-US" dirty="0"/>
          </a:p>
        </p:txBody>
      </p:sp>
    </p:spTree>
    <p:extLst>
      <p:ext uri="{BB962C8B-B14F-4D97-AF65-F5344CB8AC3E}">
        <p14:creationId xmlns:p14="http://schemas.microsoft.com/office/powerpoint/2010/main" val="71627058"/>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51" r:id="rId4"/>
    <p:sldLayoutId id="2147483652" r:id="rId5"/>
    <p:sldLayoutId id="2147483660" r:id="rId6"/>
    <p:sldLayoutId id="2147483661" r:id="rId7"/>
    <p:sldLayoutId id="2147483662" r:id="rId8"/>
  </p:sldLayoutIdLst>
  <p:hf hdr="0" ftr="0"/>
  <p:txStyles>
    <p:titleStyle>
      <a:lvl1pPr algn="ctr" defTabSz="914400" rtl="0" eaLnBrk="1" latinLnBrk="0" hangingPunct="1">
        <a:lnSpc>
          <a:spcPct val="90000"/>
        </a:lnSpc>
        <a:spcBef>
          <a:spcPct val="0"/>
        </a:spcBef>
        <a:buNone/>
        <a:defRPr lang="en-US" sz="4800" kern="1200" dirty="0" smtClean="0">
          <a:solidFill>
            <a:srgbClr val="1F4E79"/>
          </a:solidFill>
          <a:latin typeface="+mn-lt"/>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1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mailto:data@dhhs.nv.gov" TargetMode="External"/><Relationship Id="rId2" Type="http://schemas.openxmlformats.org/officeDocument/2006/relationships/hyperlink" Target="mailto:ser@health.nv.gov"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eg.state.nv.us/NRS/NRS-439.html#NRS439Sec835"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leg.state.nv.us/NRS/NRS-449.html#NRS449Sec0026" TargetMode="External"/><Relationship Id="rId2" Type="http://schemas.openxmlformats.org/officeDocument/2006/relationships/hyperlink" Target="https://www.leg.state.nv.us/NRS/NRS-449.html#NRS449" TargetMode="External"/><Relationship Id="rId1" Type="http://schemas.openxmlformats.org/officeDocument/2006/relationships/slideLayout" Target="../slideLayouts/slideLayout3.xml"/><Relationship Id="rId4" Type="http://schemas.openxmlformats.org/officeDocument/2006/relationships/hyperlink" Target="https://www.leg.state.nv.us/Statutes/80th2019/Stats201910.html#Stats201910page166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F213E-3FDF-4472-8DC1-0818415EE67D}"/>
              </a:ext>
            </a:extLst>
          </p:cNvPr>
          <p:cNvSpPr>
            <a:spLocks noGrp="1"/>
          </p:cNvSpPr>
          <p:nvPr>
            <p:ph type="ctrTitle"/>
          </p:nvPr>
        </p:nvSpPr>
        <p:spPr>
          <a:xfrm>
            <a:off x="1524000" y="3611806"/>
            <a:ext cx="9144000" cy="1055443"/>
          </a:xfrm>
        </p:spPr>
        <p:txBody>
          <a:bodyPr>
            <a:normAutofit fontScale="90000"/>
          </a:bodyPr>
          <a:lstStyle/>
          <a:p>
            <a:r>
              <a:rPr lang="en-US" sz="2800" dirty="0"/>
              <a:t>Office of Analytics </a:t>
            </a:r>
            <a:br>
              <a:rPr lang="en-US" sz="2800" dirty="0"/>
            </a:br>
            <a:r>
              <a:rPr lang="en-US" sz="2800" dirty="0"/>
              <a:t>and </a:t>
            </a:r>
            <a:br>
              <a:rPr lang="en-US" sz="2800" dirty="0"/>
            </a:br>
            <a:r>
              <a:rPr lang="en-US" sz="2800" dirty="0"/>
              <a:t>Division of Public and Behavioral Health</a:t>
            </a:r>
            <a:endParaRPr lang="en-US" dirty="0"/>
          </a:p>
        </p:txBody>
      </p:sp>
      <p:sp>
        <p:nvSpPr>
          <p:cNvPr id="3" name="Subtitle 2">
            <a:extLst>
              <a:ext uri="{FF2B5EF4-FFF2-40B4-BE49-F238E27FC236}">
                <a16:creationId xmlns:a16="http://schemas.microsoft.com/office/drawing/2014/main" id="{4E9A2FF6-E70D-4F04-829F-0308ECD45051}"/>
              </a:ext>
            </a:extLst>
          </p:cNvPr>
          <p:cNvSpPr>
            <a:spLocks noGrp="1"/>
          </p:cNvSpPr>
          <p:nvPr>
            <p:ph type="subTitle" idx="1"/>
          </p:nvPr>
        </p:nvSpPr>
        <p:spPr>
          <a:xfrm>
            <a:off x="1524000" y="4905375"/>
            <a:ext cx="9144000" cy="278009"/>
          </a:xfrm>
        </p:spPr>
        <p:txBody>
          <a:bodyPr>
            <a:normAutofit fontScale="70000" lnSpcReduction="20000"/>
          </a:bodyPr>
          <a:lstStyle/>
          <a:p>
            <a:r>
              <a:rPr lang="en-US" dirty="0"/>
              <a:t>Jesse Wellman, Biostatistician II</a:t>
            </a:r>
          </a:p>
          <a:p>
            <a:endParaRPr lang="en-US" dirty="0"/>
          </a:p>
        </p:txBody>
      </p:sp>
      <p:sp>
        <p:nvSpPr>
          <p:cNvPr id="5" name="Text Placeholder 4">
            <a:extLst>
              <a:ext uri="{FF2B5EF4-FFF2-40B4-BE49-F238E27FC236}">
                <a16:creationId xmlns:a16="http://schemas.microsoft.com/office/drawing/2014/main" id="{54883497-CDC1-4006-A8FB-7226BAABE4E2}"/>
              </a:ext>
            </a:extLst>
          </p:cNvPr>
          <p:cNvSpPr>
            <a:spLocks noGrp="1"/>
          </p:cNvSpPr>
          <p:nvPr>
            <p:ph type="body" sz="quarter" idx="13"/>
          </p:nvPr>
        </p:nvSpPr>
        <p:spPr>
          <a:xfrm>
            <a:off x="1524000" y="2458480"/>
            <a:ext cx="9144000" cy="657225"/>
          </a:xfrm>
        </p:spPr>
        <p:txBody>
          <a:bodyPr/>
          <a:lstStyle/>
          <a:p>
            <a:r>
              <a:rPr lang="en-US" dirty="0"/>
              <a:t>2023 Sentinel Events Registry Summary Report</a:t>
            </a:r>
          </a:p>
        </p:txBody>
      </p:sp>
      <p:sp>
        <p:nvSpPr>
          <p:cNvPr id="6" name="TextBox 5">
            <a:extLst>
              <a:ext uri="{FF2B5EF4-FFF2-40B4-BE49-F238E27FC236}">
                <a16:creationId xmlns:a16="http://schemas.microsoft.com/office/drawing/2014/main" id="{F944D294-13C7-409B-9BB2-38C6605BA149}"/>
              </a:ext>
            </a:extLst>
          </p:cNvPr>
          <p:cNvSpPr txBox="1"/>
          <p:nvPr/>
        </p:nvSpPr>
        <p:spPr>
          <a:xfrm>
            <a:off x="3639178" y="5160765"/>
            <a:ext cx="4913644" cy="354209"/>
          </a:xfrm>
          <a:prstGeom prst="rect">
            <a:avLst/>
          </a:prstGeom>
        </p:spPr>
        <p:txBody>
          <a:bodyPr vert="horz" wrap="none" lIns="91440" tIns="45720" rIns="91440" bIns="45720" rtlCol="0" anchor="ctr">
            <a:normAutofit fontScale="92500" lnSpcReduction="10000"/>
          </a:bodyPr>
          <a:lstStyle/>
          <a:p>
            <a:pPr algn="ctr"/>
            <a:r>
              <a:rPr lang="en-US" sz="2000" dirty="0"/>
              <a:t>June 7, 2024</a:t>
            </a:r>
          </a:p>
        </p:txBody>
      </p:sp>
    </p:spTree>
    <p:extLst>
      <p:ext uri="{BB962C8B-B14F-4D97-AF65-F5344CB8AC3E}">
        <p14:creationId xmlns:p14="http://schemas.microsoft.com/office/powerpoint/2010/main" val="382093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10</a:t>
            </a:fld>
            <a:endParaRPr lang="en-US" dirty="0"/>
          </a:p>
        </p:txBody>
      </p:sp>
      <p:graphicFrame>
        <p:nvGraphicFramePr>
          <p:cNvPr id="3" name="Chart 2" descr="A bar graph showing sentinel event category counts from the Annual Report.">
            <a:extLst>
              <a:ext uri="{FF2B5EF4-FFF2-40B4-BE49-F238E27FC236}">
                <a16:creationId xmlns:a16="http://schemas.microsoft.com/office/drawing/2014/main" id="{77497014-7882-FE97-252A-B8DC9511119E}"/>
              </a:ext>
            </a:extLst>
          </p:cNvPr>
          <p:cNvGraphicFramePr>
            <a:graphicFrameLocks/>
          </p:cNvGraphicFramePr>
          <p:nvPr>
            <p:extLst>
              <p:ext uri="{D42A27DB-BD31-4B8C-83A1-F6EECF244321}">
                <p14:modId xmlns:p14="http://schemas.microsoft.com/office/powerpoint/2010/main" val="4229054327"/>
              </p:ext>
            </p:extLst>
          </p:nvPr>
        </p:nvGraphicFramePr>
        <p:xfrm>
          <a:off x="3069125" y="651849"/>
          <a:ext cx="7985155" cy="5704499"/>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a:extLst>
              <a:ext uri="{FF2B5EF4-FFF2-40B4-BE49-F238E27FC236}">
                <a16:creationId xmlns:a16="http://schemas.microsoft.com/office/drawing/2014/main" id="{5279DF49-F33E-7814-3817-6BFFA747FD42}"/>
              </a:ext>
            </a:extLst>
          </p:cNvPr>
          <p:cNvSpPr>
            <a:spLocks noGrp="1"/>
          </p:cNvSpPr>
          <p:nvPr>
            <p:ph type="title"/>
          </p:nvPr>
        </p:nvSpPr>
        <p:spPr>
          <a:xfrm>
            <a:off x="126987" y="1959676"/>
            <a:ext cx="2930249" cy="3372983"/>
          </a:xfrm>
        </p:spPr>
        <p:txBody>
          <a:bodyPr>
            <a:normAutofit fontScale="90000"/>
          </a:bodyPr>
          <a:lstStyle/>
          <a:p>
            <a:pPr algn="l"/>
            <a:r>
              <a:rPr lang="en-US" dirty="0"/>
              <a:t>Sentinel Events From  Annual Reporting</a:t>
            </a:r>
          </a:p>
        </p:txBody>
      </p:sp>
    </p:spTree>
    <p:extLst>
      <p:ext uri="{BB962C8B-B14F-4D97-AF65-F5344CB8AC3E}">
        <p14:creationId xmlns:p14="http://schemas.microsoft.com/office/powerpoint/2010/main" val="1530047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7"/>
            <a:ext cx="9956800" cy="942974"/>
          </a:xfrm>
        </p:spPr>
        <p:txBody>
          <a:bodyPr>
            <a:normAutofit/>
          </a:bodyPr>
          <a:lstStyle/>
          <a:p>
            <a:r>
              <a:rPr lang="en-US" sz="5400" dirty="0"/>
              <a:t>Factors Attributed</a:t>
            </a:r>
            <a:endParaRPr lang="en-US" dirty="0"/>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11</a:t>
            </a:fld>
            <a:endParaRPr lang="en-US" dirty="0"/>
          </a:p>
        </p:txBody>
      </p:sp>
      <p:graphicFrame>
        <p:nvGraphicFramePr>
          <p:cNvPr id="6" name="Table 5">
            <a:extLst>
              <a:ext uri="{FF2B5EF4-FFF2-40B4-BE49-F238E27FC236}">
                <a16:creationId xmlns:a16="http://schemas.microsoft.com/office/drawing/2014/main" id="{21AB12F2-86B4-691C-C6F6-2A5E1E1B7E2A}"/>
              </a:ext>
            </a:extLst>
          </p:cNvPr>
          <p:cNvGraphicFramePr>
            <a:graphicFrameLocks noGrp="1"/>
          </p:cNvGraphicFramePr>
          <p:nvPr>
            <p:extLst>
              <p:ext uri="{D42A27DB-BD31-4B8C-83A1-F6EECF244321}">
                <p14:modId xmlns:p14="http://schemas.microsoft.com/office/powerpoint/2010/main" val="3365887003"/>
              </p:ext>
            </p:extLst>
          </p:nvPr>
        </p:nvGraphicFramePr>
        <p:xfrm>
          <a:off x="550506" y="2085975"/>
          <a:ext cx="4280112" cy="3241558"/>
        </p:xfrm>
        <a:graphic>
          <a:graphicData uri="http://schemas.openxmlformats.org/drawingml/2006/table">
            <a:tbl>
              <a:tblPr firstRow="1" firstCol="1" bandRow="1">
                <a:tableStyleId>{5C22544A-7EE6-4342-B048-85BDC9FD1C3A}</a:tableStyleId>
              </a:tblPr>
              <a:tblGrid>
                <a:gridCol w="3208694">
                  <a:extLst>
                    <a:ext uri="{9D8B030D-6E8A-4147-A177-3AD203B41FA5}">
                      <a16:colId xmlns:a16="http://schemas.microsoft.com/office/drawing/2014/main" val="792353793"/>
                    </a:ext>
                  </a:extLst>
                </a:gridCol>
                <a:gridCol w="1071418">
                  <a:extLst>
                    <a:ext uri="{9D8B030D-6E8A-4147-A177-3AD203B41FA5}">
                      <a16:colId xmlns:a16="http://schemas.microsoft.com/office/drawing/2014/main" val="1112062261"/>
                    </a:ext>
                  </a:extLst>
                </a:gridCol>
              </a:tblGrid>
              <a:tr h="608320">
                <a:tc>
                  <a:txBody>
                    <a:bodyPr/>
                    <a:lstStyle/>
                    <a:p>
                      <a:pPr marL="0" marR="0">
                        <a:lnSpc>
                          <a:spcPct val="115000"/>
                        </a:lnSpc>
                        <a:spcBef>
                          <a:spcPts val="0"/>
                        </a:spcBef>
                        <a:spcAft>
                          <a:spcPts val="0"/>
                        </a:spcAft>
                      </a:pPr>
                      <a:r>
                        <a:rPr lang="en-US" sz="1800" kern="100" dirty="0">
                          <a:effectLst/>
                        </a:rPr>
                        <a:t>Contributing Factors to Events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kern="100" dirty="0">
                          <a:effectLst/>
                        </a:rPr>
                        <a:t>%</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08839815"/>
                  </a:ext>
                </a:extLst>
              </a:tr>
              <a:tr h="405049">
                <a:tc>
                  <a:txBody>
                    <a:bodyPr/>
                    <a:lstStyle/>
                    <a:p>
                      <a:pPr marL="0" marR="0">
                        <a:lnSpc>
                          <a:spcPct val="115000"/>
                        </a:lnSpc>
                        <a:spcBef>
                          <a:spcPts val="0"/>
                        </a:spcBef>
                        <a:spcAft>
                          <a:spcPts val="0"/>
                        </a:spcAft>
                      </a:pPr>
                      <a:r>
                        <a:rPr lang="en-US" sz="1600" kern="100" dirty="0">
                          <a:effectLst/>
                        </a:rPr>
                        <a:t>Patient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45.9%</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950116331"/>
                  </a:ext>
                </a:extLst>
              </a:tr>
              <a:tr h="387927">
                <a:tc>
                  <a:txBody>
                    <a:bodyPr/>
                    <a:lstStyle/>
                    <a:p>
                      <a:pPr marL="0" marR="0">
                        <a:lnSpc>
                          <a:spcPct val="115000"/>
                        </a:lnSpc>
                        <a:spcBef>
                          <a:spcPts val="0"/>
                        </a:spcBef>
                        <a:spcAft>
                          <a:spcPts val="0"/>
                        </a:spcAft>
                      </a:pPr>
                      <a:r>
                        <a:rPr lang="en-US" sz="1600" kern="100" dirty="0">
                          <a:effectLst/>
                        </a:rPr>
                        <a:t>Staff</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23.1%</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505064765"/>
                  </a:ext>
                </a:extLst>
              </a:tr>
              <a:tr h="373529">
                <a:tc>
                  <a:txBody>
                    <a:bodyPr/>
                    <a:lstStyle/>
                    <a:p>
                      <a:pPr marL="0" marR="0">
                        <a:lnSpc>
                          <a:spcPct val="115000"/>
                        </a:lnSpc>
                        <a:spcBef>
                          <a:spcPts val="0"/>
                        </a:spcBef>
                        <a:spcAft>
                          <a:spcPts val="0"/>
                        </a:spcAft>
                      </a:pPr>
                      <a:r>
                        <a:rPr lang="en-US" sz="1600" kern="100" dirty="0">
                          <a:effectLst/>
                        </a:rPr>
                        <a:t>Communication/Documentation</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15.9%</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185792290"/>
                  </a:ext>
                </a:extLst>
              </a:tr>
              <a:tr h="332509">
                <a:tc>
                  <a:txBody>
                    <a:bodyPr/>
                    <a:lstStyle/>
                    <a:p>
                      <a:pPr marL="0" marR="0">
                        <a:lnSpc>
                          <a:spcPct val="115000"/>
                        </a:lnSpc>
                        <a:spcBef>
                          <a:spcPts val="0"/>
                        </a:spcBef>
                        <a:spcAft>
                          <a:spcPts val="0"/>
                        </a:spcAft>
                      </a:pPr>
                      <a:r>
                        <a:rPr lang="en-US" sz="1600" kern="100" dirty="0">
                          <a:effectLst/>
                        </a:rPr>
                        <a:t>Organization</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8.1%</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084961272"/>
                  </a:ext>
                </a:extLst>
              </a:tr>
              <a:tr h="294951">
                <a:tc>
                  <a:txBody>
                    <a:bodyPr/>
                    <a:lstStyle/>
                    <a:p>
                      <a:pPr marL="0" marR="0">
                        <a:lnSpc>
                          <a:spcPct val="115000"/>
                        </a:lnSpc>
                        <a:spcBef>
                          <a:spcPts val="0"/>
                        </a:spcBef>
                        <a:spcAft>
                          <a:spcPts val="0"/>
                        </a:spcAft>
                      </a:pPr>
                      <a:r>
                        <a:rPr lang="en-US" sz="1600" kern="100" dirty="0">
                          <a:effectLst/>
                        </a:rPr>
                        <a:t>Technical</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5.4%</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1316710"/>
                  </a:ext>
                </a:extLst>
              </a:tr>
              <a:tr h="294951">
                <a:tc>
                  <a:txBody>
                    <a:bodyPr/>
                    <a:lstStyle/>
                    <a:p>
                      <a:pPr marL="0" marR="0">
                        <a:lnSpc>
                          <a:spcPct val="115000"/>
                        </a:lnSpc>
                        <a:spcBef>
                          <a:spcPts val="0"/>
                        </a:spcBef>
                        <a:spcAft>
                          <a:spcPts val="0"/>
                        </a:spcAft>
                      </a:pPr>
                      <a:r>
                        <a:rPr lang="en-US" sz="1600" kern="100" dirty="0">
                          <a:effectLst/>
                        </a:rPr>
                        <a:t>Environment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1.5%</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45574812"/>
                  </a:ext>
                </a:extLst>
              </a:tr>
              <a:tr h="542783">
                <a:tc>
                  <a:txBody>
                    <a:bodyPr/>
                    <a:lstStyle/>
                    <a:p>
                      <a:pPr marL="0" marR="0">
                        <a:lnSpc>
                          <a:spcPct val="115000"/>
                        </a:lnSpc>
                        <a:spcBef>
                          <a:spcPts val="0"/>
                        </a:spcBef>
                        <a:spcAft>
                          <a:spcPts val="0"/>
                        </a:spcAft>
                      </a:pPr>
                      <a:r>
                        <a:rPr lang="en-US" sz="1600" kern="100" dirty="0">
                          <a:effectLst/>
                        </a:rPr>
                        <a:t>Total (Percentages may not add up to 100% due to rounding)</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15000"/>
                        </a:lnSpc>
                        <a:spcBef>
                          <a:spcPts val="0"/>
                        </a:spcBef>
                        <a:spcAft>
                          <a:spcPts val="0"/>
                        </a:spcAft>
                      </a:pPr>
                      <a:r>
                        <a:rPr lang="en-US" sz="1600" kern="100" dirty="0">
                          <a:effectLst/>
                        </a:rPr>
                        <a:t>100%</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003341793"/>
                  </a:ext>
                </a:extLst>
              </a:tr>
            </a:tbl>
          </a:graphicData>
        </a:graphic>
      </p:graphicFrame>
      <p:graphicFrame>
        <p:nvGraphicFramePr>
          <p:cNvPr id="7" name="Chart 6" descr="A pie chart showing the Factor Groups by percent of total.  Patient related 45.9%, Staff related 23.1%, Communications or Documentation related 15.9%, Organization related 8.1%, Technical related 5.4%, Environmental related 1.5%">
            <a:extLst>
              <a:ext uri="{FF2B5EF4-FFF2-40B4-BE49-F238E27FC236}">
                <a16:creationId xmlns:a16="http://schemas.microsoft.com/office/drawing/2014/main" id="{87875E73-71C4-9A72-A258-F760FF997F5C}"/>
              </a:ext>
            </a:extLst>
          </p:cNvPr>
          <p:cNvGraphicFramePr>
            <a:graphicFrameLocks/>
          </p:cNvGraphicFramePr>
          <p:nvPr>
            <p:extLst>
              <p:ext uri="{D42A27DB-BD31-4B8C-83A1-F6EECF244321}">
                <p14:modId xmlns:p14="http://schemas.microsoft.com/office/powerpoint/2010/main" val="3247591136"/>
              </p:ext>
            </p:extLst>
          </p:nvPr>
        </p:nvGraphicFramePr>
        <p:xfrm>
          <a:off x="4934139" y="1828801"/>
          <a:ext cx="6611315" cy="45275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8334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7"/>
            <a:ext cx="9956800" cy="838198"/>
          </a:xfrm>
        </p:spPr>
        <p:txBody>
          <a:bodyPr>
            <a:normAutofit/>
          </a:bodyPr>
          <a:lstStyle/>
          <a:p>
            <a:r>
              <a:rPr lang="en-US" sz="5400" dirty="0"/>
              <a:t>Safety Meetings </a:t>
            </a:r>
            <a:endParaRPr lang="en-US" dirty="0"/>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12</a:t>
            </a:fld>
            <a:endParaRPr lang="en-US" dirty="0"/>
          </a:p>
        </p:txBody>
      </p:sp>
      <p:graphicFrame>
        <p:nvGraphicFramePr>
          <p:cNvPr id="5" name="Table 4">
            <a:extLst>
              <a:ext uri="{FF2B5EF4-FFF2-40B4-BE49-F238E27FC236}">
                <a16:creationId xmlns:a16="http://schemas.microsoft.com/office/drawing/2014/main" id="{A62893B0-9E19-65BE-D52D-4EC4579BB3E0}"/>
              </a:ext>
            </a:extLst>
          </p:cNvPr>
          <p:cNvGraphicFramePr>
            <a:graphicFrameLocks noGrp="1"/>
          </p:cNvGraphicFramePr>
          <p:nvPr>
            <p:extLst>
              <p:ext uri="{D42A27DB-BD31-4B8C-83A1-F6EECF244321}">
                <p14:modId xmlns:p14="http://schemas.microsoft.com/office/powerpoint/2010/main" val="2413870055"/>
              </p:ext>
            </p:extLst>
          </p:nvPr>
        </p:nvGraphicFramePr>
        <p:xfrm>
          <a:off x="1702051" y="1729212"/>
          <a:ext cx="8926717" cy="4282290"/>
        </p:xfrm>
        <a:graphic>
          <a:graphicData uri="http://schemas.openxmlformats.org/drawingml/2006/table">
            <a:tbl>
              <a:tblPr firstRow="1" firstCol="1" bandRow="1">
                <a:tableStyleId>{5C22544A-7EE6-4342-B048-85BDC9FD1C3A}</a:tableStyleId>
              </a:tblPr>
              <a:tblGrid>
                <a:gridCol w="3841690">
                  <a:extLst>
                    <a:ext uri="{9D8B030D-6E8A-4147-A177-3AD203B41FA5}">
                      <a16:colId xmlns:a16="http://schemas.microsoft.com/office/drawing/2014/main" val="2661154506"/>
                    </a:ext>
                  </a:extLst>
                </a:gridCol>
                <a:gridCol w="2012047">
                  <a:extLst>
                    <a:ext uri="{9D8B030D-6E8A-4147-A177-3AD203B41FA5}">
                      <a16:colId xmlns:a16="http://schemas.microsoft.com/office/drawing/2014/main" val="2719616510"/>
                    </a:ext>
                  </a:extLst>
                </a:gridCol>
                <a:gridCol w="3072980">
                  <a:extLst>
                    <a:ext uri="{9D8B030D-6E8A-4147-A177-3AD203B41FA5}">
                      <a16:colId xmlns:a16="http://schemas.microsoft.com/office/drawing/2014/main" val="3446289139"/>
                    </a:ext>
                  </a:extLst>
                </a:gridCol>
              </a:tblGrid>
              <a:tr h="1082883">
                <a:tc gridSpan="3">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dirty="0">
                          <a:effectLst/>
                        </a:rPr>
                        <a:t>Facilities Meetings NRS Expectation</a:t>
                      </a:r>
                    </a:p>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dirty="0">
                          <a:effectLst/>
                        </a:rPr>
                        <a:t> Monthly (&gt;25 employees and contractors) or Quarterly (&lt;=25 employees and contractors)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4002150"/>
                  </a:ext>
                </a:extLst>
              </a:tr>
              <a:tr h="1082883">
                <a:tc>
                  <a:txBody>
                    <a:bodyPr/>
                    <a:lstStyle/>
                    <a:p>
                      <a:pPr marL="0" marR="0">
                        <a:lnSpc>
                          <a:spcPct val="115000"/>
                        </a:lnSpc>
                        <a:spcBef>
                          <a:spcPts val="0"/>
                        </a:spcBef>
                        <a:spcAft>
                          <a:spcPts val="0"/>
                        </a:spcAft>
                      </a:pPr>
                      <a:r>
                        <a:rPr lang="en-US" sz="1600" dirty="0">
                          <a:effectLst/>
                        </a:rPr>
                        <a:t>Meetings Per NRS Expectation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Total Facilities</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Percentage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88260325"/>
                  </a:ext>
                </a:extLst>
              </a:tr>
              <a:tr h="529131">
                <a:tc>
                  <a:txBody>
                    <a:bodyPr/>
                    <a:lstStyle/>
                    <a:p>
                      <a:pPr marL="0" marR="0">
                        <a:lnSpc>
                          <a:spcPct val="115000"/>
                        </a:lnSpc>
                        <a:spcBef>
                          <a:spcPts val="0"/>
                        </a:spcBef>
                        <a:spcAft>
                          <a:spcPts val="0"/>
                        </a:spcAft>
                      </a:pPr>
                      <a:r>
                        <a:rPr lang="en-US" sz="1600" dirty="0">
                          <a:effectLst/>
                        </a:rPr>
                        <a:t>Yes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177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85.5%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05515073"/>
                  </a:ext>
                </a:extLst>
              </a:tr>
              <a:tr h="529131">
                <a:tc>
                  <a:txBody>
                    <a:bodyPr/>
                    <a:lstStyle/>
                    <a:p>
                      <a:pPr marL="0" marR="0">
                        <a:lnSpc>
                          <a:spcPct val="115000"/>
                        </a:lnSpc>
                        <a:spcBef>
                          <a:spcPts val="0"/>
                        </a:spcBef>
                        <a:spcAft>
                          <a:spcPts val="0"/>
                        </a:spcAft>
                      </a:pPr>
                      <a:r>
                        <a:rPr lang="en-US" sz="1600" dirty="0">
                          <a:effectLst/>
                        </a:rPr>
                        <a:t>No (Non-Compliant)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27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13%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79205662"/>
                  </a:ext>
                </a:extLst>
              </a:tr>
              <a:tr h="529131">
                <a:tc>
                  <a:txBody>
                    <a:bodyPr/>
                    <a:lstStyle/>
                    <a:p>
                      <a:pPr marL="0" marR="0">
                        <a:lnSpc>
                          <a:spcPct val="115000"/>
                        </a:lnSpc>
                        <a:spcBef>
                          <a:spcPts val="0"/>
                        </a:spcBef>
                        <a:spcAft>
                          <a:spcPts val="0"/>
                        </a:spcAft>
                      </a:pPr>
                      <a:r>
                        <a:rPr lang="en-US" sz="1600" dirty="0">
                          <a:effectLst/>
                        </a:rPr>
                        <a:t>Did Not Report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3</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1.5%</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88316734"/>
                  </a:ext>
                </a:extLst>
              </a:tr>
              <a:tr h="529131">
                <a:tc>
                  <a:txBody>
                    <a:bodyPr/>
                    <a:lstStyle/>
                    <a:p>
                      <a:pPr marL="0" marR="0">
                        <a:lnSpc>
                          <a:spcPct val="115000"/>
                        </a:lnSpc>
                        <a:spcBef>
                          <a:spcPts val="0"/>
                        </a:spcBef>
                        <a:spcAft>
                          <a:spcPts val="0"/>
                        </a:spcAft>
                      </a:pPr>
                      <a:r>
                        <a:rPr lang="en-US" sz="1600" dirty="0">
                          <a:effectLst/>
                        </a:rPr>
                        <a:t>Total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207</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600" b="1" dirty="0">
                          <a:effectLst/>
                        </a:rPr>
                        <a:t>100%</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0153819"/>
                  </a:ext>
                </a:extLst>
              </a:tr>
            </a:tbl>
          </a:graphicData>
        </a:graphic>
      </p:graphicFrame>
    </p:spTree>
    <p:extLst>
      <p:ext uri="{BB962C8B-B14F-4D97-AF65-F5344CB8AC3E}">
        <p14:creationId xmlns:p14="http://schemas.microsoft.com/office/powerpoint/2010/main" val="2403383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7"/>
            <a:ext cx="9956800" cy="942974"/>
          </a:xfrm>
        </p:spPr>
        <p:txBody>
          <a:bodyPr>
            <a:normAutofit/>
          </a:bodyPr>
          <a:lstStyle/>
          <a:p>
            <a:r>
              <a:rPr lang="en-US" sz="5400" dirty="0"/>
              <a:t>SER Event Lessons Learned</a:t>
            </a:r>
            <a:endParaRPr lang="en-US" dirty="0"/>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13</a:t>
            </a:fld>
            <a:endParaRPr lang="en-US" dirty="0"/>
          </a:p>
        </p:txBody>
      </p:sp>
      <p:sp>
        <p:nvSpPr>
          <p:cNvPr id="7" name="Text Box 8">
            <a:extLst>
              <a:ext uri="{FF2B5EF4-FFF2-40B4-BE49-F238E27FC236}">
                <a16:creationId xmlns:a16="http://schemas.microsoft.com/office/drawing/2014/main" id="{FDF41259-E6EE-227D-0FB4-FDFE2BB15B74}"/>
              </a:ext>
            </a:extLst>
          </p:cNvPr>
          <p:cNvSpPr txBox="1"/>
          <p:nvPr/>
        </p:nvSpPr>
        <p:spPr>
          <a:xfrm>
            <a:off x="452673" y="1698171"/>
            <a:ext cx="11208190" cy="465817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15000"/>
              </a:lnSpc>
              <a:spcBef>
                <a:spcPts val="0"/>
              </a:spcBef>
              <a:spcAft>
                <a:spcPts val="1000"/>
              </a:spcAft>
            </a:pPr>
            <a:r>
              <a:rPr lang="en-US" b="1" dirty="0"/>
              <a:t>From Lessons Learned…</a:t>
            </a:r>
          </a:p>
          <a:p>
            <a:pPr marL="342900" marR="0" lvl="0" indent="-342900">
              <a:spcBef>
                <a:spcPts val="0"/>
              </a:spcBef>
              <a:spcAft>
                <a:spcPts val="1000"/>
              </a:spcAft>
              <a:buFont typeface="Wingdings" panose="05000000000000000000" pitchFamily="2" charset="2"/>
              <a:buChar char=""/>
            </a:pPr>
            <a:r>
              <a:rPr lang="en-US" dirty="0"/>
              <a:t>Communication between all staff prior to the arrival of the patient leads to better outcomes.</a:t>
            </a:r>
          </a:p>
          <a:p>
            <a:pPr marL="342900" indent="-342900">
              <a:spcAft>
                <a:spcPts val="1000"/>
              </a:spcAft>
              <a:buFont typeface="Wingdings" panose="05000000000000000000" pitchFamily="2" charset="2"/>
              <a:buChar char=""/>
            </a:pPr>
            <a:r>
              <a:rPr lang="en-US" dirty="0"/>
              <a:t>Invasive procedures benefit from a staff run down of the procedure before starting.</a:t>
            </a:r>
          </a:p>
          <a:p>
            <a:pPr marL="342900" marR="0" lvl="0" indent="-342900">
              <a:spcBef>
                <a:spcPts val="0"/>
              </a:spcBef>
              <a:spcAft>
                <a:spcPts val="1000"/>
              </a:spcAft>
              <a:buFont typeface="Wingdings" panose="05000000000000000000" pitchFamily="2" charset="2"/>
              <a:buChar char=""/>
            </a:pPr>
            <a:r>
              <a:rPr lang="en-US" dirty="0"/>
              <a:t>Accidents can happen anytime. Staff are there to monitor and assist patients. There is no down time.</a:t>
            </a:r>
          </a:p>
          <a:p>
            <a:pPr marL="342900" marR="0" lvl="0" indent="-342900">
              <a:spcBef>
                <a:spcPts val="0"/>
              </a:spcBef>
              <a:spcAft>
                <a:spcPts val="1000"/>
              </a:spcAft>
              <a:buFont typeface="Wingdings" panose="05000000000000000000" pitchFamily="2" charset="2"/>
              <a:buChar char=""/>
            </a:pPr>
            <a:r>
              <a:rPr lang="en-US" dirty="0"/>
              <a:t>Additional training for handling defiant patients and making all aware of escalation steps is needed.</a:t>
            </a:r>
          </a:p>
          <a:p>
            <a:pPr marL="342900" indent="-342900">
              <a:spcAft>
                <a:spcPts val="1000"/>
              </a:spcAft>
              <a:buFont typeface="Wingdings" panose="05000000000000000000" pitchFamily="2" charset="2"/>
              <a:buChar char=""/>
            </a:pPr>
            <a:r>
              <a:rPr lang="en-US" dirty="0"/>
              <a:t>If staff fail to follow established policy, then the adverse outcome is what is expected.</a:t>
            </a:r>
          </a:p>
          <a:p>
            <a:pPr marL="342900" indent="-342900">
              <a:spcAft>
                <a:spcPts val="1000"/>
              </a:spcAft>
              <a:buFont typeface="Wingdings" panose="05000000000000000000" pitchFamily="2" charset="2"/>
              <a:buChar char=""/>
            </a:pPr>
            <a:r>
              <a:rPr lang="en-US" dirty="0"/>
              <a:t>Staff is expected to thoroughly verify patient claims.  Wound care is everyone’s business.</a:t>
            </a:r>
          </a:p>
          <a:p>
            <a:pPr marL="342900" marR="0" lvl="0" indent="-342900">
              <a:spcBef>
                <a:spcPts val="0"/>
              </a:spcBef>
              <a:spcAft>
                <a:spcPts val="1000"/>
              </a:spcAft>
              <a:buFont typeface="Wingdings" panose="05000000000000000000" pitchFamily="2" charset="2"/>
              <a:buChar char=""/>
            </a:pPr>
            <a:r>
              <a:rPr lang="en-US" dirty="0"/>
              <a:t>If you need help with a patient, call for help.  Hero’s call for help.  Not calling for help puts everyone at risk.</a:t>
            </a:r>
          </a:p>
          <a:p>
            <a:pPr marL="342900" indent="-342900">
              <a:spcAft>
                <a:spcPts val="1000"/>
              </a:spcAft>
              <a:buFont typeface="Wingdings" panose="05000000000000000000" pitchFamily="2" charset="2"/>
              <a:buChar char=""/>
            </a:pPr>
            <a:r>
              <a:rPr lang="en-US" dirty="0"/>
              <a:t>Being late by even by 2 minutes on routine checks can lead to adverse outcomes.</a:t>
            </a:r>
          </a:p>
          <a:p>
            <a:pPr marL="342900" indent="-342900">
              <a:spcAft>
                <a:spcPts val="1000"/>
              </a:spcAft>
              <a:buFont typeface="Wingdings" panose="05000000000000000000" pitchFamily="2" charset="2"/>
              <a:buChar char=""/>
            </a:pPr>
            <a:r>
              <a:rPr lang="en-US" dirty="0"/>
              <a:t>Lack of hand-off communication is unacceptable.  Verbal reports are not sufficient.  Sending facility, receiving facility and transporter must all confirm level of care needed by the patient/resident.</a:t>
            </a:r>
          </a:p>
          <a:p>
            <a:pPr marL="342900" marR="0" lvl="0" indent="-342900">
              <a:spcBef>
                <a:spcPts val="0"/>
              </a:spcBef>
              <a:spcAft>
                <a:spcPts val="1000"/>
              </a:spcAft>
              <a:buFont typeface="Wingdings" panose="05000000000000000000" pitchFamily="2" charset="2"/>
              <a:buChar char=""/>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254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7"/>
            <a:ext cx="9956800" cy="942974"/>
          </a:xfrm>
        </p:spPr>
        <p:txBody>
          <a:bodyPr>
            <a:normAutofit/>
          </a:bodyPr>
          <a:lstStyle/>
          <a:p>
            <a:r>
              <a:rPr lang="en-US" sz="5400" dirty="0"/>
              <a:t>SER Plans and Achievements</a:t>
            </a:r>
            <a:endParaRPr lang="en-US" dirty="0"/>
          </a:p>
        </p:txBody>
      </p:sp>
      <p:sp>
        <p:nvSpPr>
          <p:cNvPr id="3" name="Text Placeholder 2">
            <a:extLst>
              <a:ext uri="{FF2B5EF4-FFF2-40B4-BE49-F238E27FC236}">
                <a16:creationId xmlns:a16="http://schemas.microsoft.com/office/drawing/2014/main" id="{97F230EA-03C4-48DE-AFD7-BFD25E12945C}"/>
              </a:ext>
            </a:extLst>
          </p:cNvPr>
          <p:cNvSpPr>
            <a:spLocks noGrp="1"/>
          </p:cNvSpPr>
          <p:nvPr>
            <p:ph type="body" idx="1"/>
          </p:nvPr>
        </p:nvSpPr>
        <p:spPr>
          <a:xfrm>
            <a:off x="831850" y="1573967"/>
            <a:ext cx="10515600" cy="4569658"/>
          </a:xfrm>
        </p:spPr>
        <p:txBody>
          <a:bodyPr>
            <a:normAutofit fontScale="92500" lnSpcReduction="10000"/>
          </a:bodyPr>
          <a:lstStyle/>
          <a:p>
            <a:pPr marR="0" lvl="0" algn="just">
              <a:spcBef>
                <a:spcPts val="0"/>
              </a:spcBef>
              <a:spcAft>
                <a:spcPts val="0"/>
              </a:spcAft>
              <a:tabLst>
                <a:tab pos="2971800" algn="ctr"/>
                <a:tab pos="5943600" algn="r"/>
              </a:tabLst>
            </a:pPr>
            <a:r>
              <a:rPr lang="en-US" dirty="0"/>
              <a:t>Plans:</a:t>
            </a:r>
          </a:p>
          <a:p>
            <a:pPr marL="342900" marR="0" lvl="0" indent="-342900" algn="just">
              <a:spcBef>
                <a:spcPts val="0"/>
              </a:spcBef>
              <a:spcAft>
                <a:spcPts val="0"/>
              </a:spcAft>
              <a:buFont typeface="Symbol" panose="05050102010706020507" pitchFamily="18" charset="2"/>
              <a:buChar char=""/>
              <a:tabLst>
                <a:tab pos="2971800" algn="ctr"/>
                <a:tab pos="5943600" algn="r"/>
              </a:tabLst>
            </a:pPr>
            <a:r>
              <a:rPr lang="en-US" dirty="0"/>
              <a:t>A Sentinel Events Registry dashboard is in progress.</a:t>
            </a:r>
          </a:p>
          <a:p>
            <a:pPr marL="342900" marR="0" lvl="0" indent="-342900" algn="just">
              <a:spcBef>
                <a:spcPts val="0"/>
              </a:spcBef>
              <a:spcAft>
                <a:spcPts val="0"/>
              </a:spcAft>
              <a:buFont typeface="Symbol" panose="05050102010706020507" pitchFamily="18" charset="2"/>
              <a:buChar char=""/>
              <a:tabLst>
                <a:tab pos="2971800" algn="ctr"/>
                <a:tab pos="5943600" algn="r"/>
              </a:tabLst>
            </a:pPr>
            <a:r>
              <a:rPr lang="en-US" dirty="0"/>
              <a:t>Review the possibility of a survey link for the Annual Summary report. Could be completed even without registering to report individual events.</a:t>
            </a:r>
          </a:p>
          <a:p>
            <a:pPr marL="342900" indent="-342900" algn="just">
              <a:spcBef>
                <a:spcPts val="0"/>
              </a:spcBef>
              <a:buFont typeface="Symbol" panose="05050102010706020507" pitchFamily="18" charset="2"/>
              <a:buChar char=""/>
              <a:tabLst>
                <a:tab pos="2971800" algn="ctr"/>
                <a:tab pos="5943600" algn="r"/>
              </a:tabLst>
            </a:pPr>
            <a:r>
              <a:rPr lang="en-US" dirty="0"/>
              <a:t>Create a series of short instructional videos.</a:t>
            </a:r>
          </a:p>
          <a:p>
            <a:pPr marL="342900" indent="-342900" algn="just">
              <a:spcBef>
                <a:spcPts val="0"/>
              </a:spcBef>
              <a:buFont typeface="Symbol" panose="05050102010706020507" pitchFamily="18" charset="2"/>
              <a:buChar char=""/>
              <a:tabLst>
                <a:tab pos="2971800" algn="ctr"/>
                <a:tab pos="5943600" algn="r"/>
              </a:tabLst>
            </a:pPr>
            <a:r>
              <a:rPr lang="en-US" dirty="0"/>
              <a:t>Seek funding to provide mail notification, in addition to email notification regarding the Annual Summary report.</a:t>
            </a:r>
          </a:p>
          <a:p>
            <a:pPr marL="342900" indent="-342900" algn="just">
              <a:spcBef>
                <a:spcPts val="0"/>
              </a:spcBef>
              <a:buFont typeface="Symbol" panose="05050102010706020507" pitchFamily="18" charset="2"/>
              <a:buChar char=""/>
              <a:tabLst>
                <a:tab pos="2971800" algn="ctr"/>
                <a:tab pos="5943600" algn="r"/>
              </a:tabLst>
            </a:pPr>
            <a:r>
              <a:rPr lang="en-US" dirty="0"/>
              <a:t>Prepare a “White Paper” outlining the program and how it applies to certain health facility types that might be considered exempt by the facility but are not exempt per NRS. Will include language regarding NRS financial penalty sections, failure to participate.</a:t>
            </a:r>
          </a:p>
          <a:p>
            <a:pPr algn="just">
              <a:spcBef>
                <a:spcPts val="0"/>
              </a:spcBef>
              <a:tabLst>
                <a:tab pos="2971800" algn="ctr"/>
                <a:tab pos="5943600" algn="r"/>
              </a:tabLst>
            </a:pPr>
            <a:endParaRPr lang="en-US" dirty="0"/>
          </a:p>
          <a:p>
            <a:pPr algn="just">
              <a:spcBef>
                <a:spcPts val="0"/>
              </a:spcBef>
              <a:tabLst>
                <a:tab pos="2971800" algn="ctr"/>
                <a:tab pos="5943600" algn="r"/>
              </a:tabLst>
            </a:pPr>
            <a:r>
              <a:rPr lang="en-US" dirty="0"/>
              <a:t>Achievements:</a:t>
            </a:r>
          </a:p>
          <a:p>
            <a:pPr marL="342900" marR="0" lvl="0" indent="-342900" algn="just">
              <a:spcBef>
                <a:spcPts val="0"/>
              </a:spcBef>
              <a:spcAft>
                <a:spcPts val="0"/>
              </a:spcAft>
              <a:buFont typeface="Symbol" panose="05050102010706020507" pitchFamily="18" charset="2"/>
              <a:buChar char=""/>
              <a:tabLst>
                <a:tab pos="2971800" algn="ctr"/>
                <a:tab pos="5943600" algn="r"/>
              </a:tabLst>
            </a:pPr>
            <a:r>
              <a:rPr lang="en-US" dirty="0"/>
              <a:t>Moved the Frequently Asked Questions, previously a pdf file, to an online link.  </a:t>
            </a:r>
            <a:r>
              <a:rPr lang="en-US" sz="1900" i="1" dirty="0"/>
              <a:t>(https://dpbh.nv.gov/Programs/SER/dta/FAQs/SER_Frequently_Asked_Questions/)</a:t>
            </a:r>
          </a:p>
          <a:p>
            <a:pPr marL="342900" marR="0" lvl="0" indent="-342900" algn="just">
              <a:spcBef>
                <a:spcPts val="0"/>
              </a:spcBef>
              <a:spcAft>
                <a:spcPts val="0"/>
              </a:spcAft>
              <a:buFont typeface="Symbol" panose="05050102010706020507" pitchFamily="18" charset="2"/>
              <a:buChar char=""/>
              <a:tabLst>
                <a:tab pos="2971800" algn="ctr"/>
                <a:tab pos="5943600" algn="r"/>
              </a:tabLst>
            </a:pPr>
            <a:r>
              <a:rPr lang="en-US" dirty="0"/>
              <a:t>Cleaned up data issues.</a:t>
            </a:r>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14</a:t>
            </a:fld>
            <a:endParaRPr lang="en-US" dirty="0"/>
          </a:p>
        </p:txBody>
      </p:sp>
    </p:spTree>
    <p:extLst>
      <p:ext uri="{BB962C8B-B14F-4D97-AF65-F5344CB8AC3E}">
        <p14:creationId xmlns:p14="http://schemas.microsoft.com/office/powerpoint/2010/main" val="3171329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7"/>
            <a:ext cx="9956800" cy="942974"/>
          </a:xfrm>
        </p:spPr>
        <p:txBody>
          <a:bodyPr>
            <a:normAutofit/>
          </a:bodyPr>
          <a:lstStyle/>
          <a:p>
            <a:r>
              <a:rPr lang="en-US" sz="5400" dirty="0"/>
              <a:t>SER Annual Report Conclusion</a:t>
            </a:r>
            <a:endParaRPr lang="en-US" dirty="0"/>
          </a:p>
        </p:txBody>
      </p:sp>
      <p:sp>
        <p:nvSpPr>
          <p:cNvPr id="3" name="Text Placeholder 2">
            <a:extLst>
              <a:ext uri="{FF2B5EF4-FFF2-40B4-BE49-F238E27FC236}">
                <a16:creationId xmlns:a16="http://schemas.microsoft.com/office/drawing/2014/main" id="{97F230EA-03C4-48DE-AFD7-BFD25E12945C}"/>
              </a:ext>
            </a:extLst>
          </p:cNvPr>
          <p:cNvSpPr>
            <a:spLocks noGrp="1"/>
          </p:cNvSpPr>
          <p:nvPr>
            <p:ph type="body" idx="1"/>
          </p:nvPr>
        </p:nvSpPr>
        <p:spPr>
          <a:xfrm>
            <a:off x="831850" y="1674891"/>
            <a:ext cx="10515600" cy="4617267"/>
          </a:xfrm>
        </p:spPr>
        <p:txBody>
          <a:bodyPr anchor="ctr">
            <a:normAutofit fontScale="92500"/>
          </a:bodyPr>
          <a:lstStyle/>
          <a:p>
            <a:pPr marL="0" marR="0" algn="just">
              <a:lnSpc>
                <a:spcPct val="115000"/>
              </a:lnSpc>
              <a:spcBef>
                <a:spcPts val="0"/>
              </a:spcBef>
              <a:spcAft>
                <a:spcPts val="1200"/>
              </a:spcAft>
            </a:pPr>
            <a:r>
              <a:rPr lang="en-US" dirty="0"/>
              <a:t>The Sentinel Events Registry focuses on helping health care facilities licensed by the Bureau of Health Care Quality and Compliance in identifying, and reporting serious, preventable incidents at their businesses.  Every interaction seeks to raise patient safety awareness.  </a:t>
            </a:r>
          </a:p>
          <a:p>
            <a:pPr marL="0" marR="0" algn="just">
              <a:lnSpc>
                <a:spcPct val="115000"/>
              </a:lnSpc>
              <a:spcBef>
                <a:spcPts val="0"/>
              </a:spcBef>
              <a:spcAft>
                <a:spcPts val="1200"/>
              </a:spcAft>
            </a:pPr>
            <a:r>
              <a:rPr lang="en-US" dirty="0"/>
              <a:t>The program is currently proactive, and not punitive. </a:t>
            </a:r>
          </a:p>
          <a:p>
            <a:pPr marL="0" marR="0" algn="just">
              <a:lnSpc>
                <a:spcPct val="115000"/>
              </a:lnSpc>
              <a:spcBef>
                <a:spcPts val="0"/>
              </a:spcBef>
              <a:spcAft>
                <a:spcPts val="1200"/>
              </a:spcAft>
            </a:pPr>
            <a:r>
              <a:rPr lang="en-US" dirty="0"/>
              <a:t>Reporting levels for the year 2023 were slightly better than previous years. Issues that continue revolve around participation rates, funding to send regular mail notifications, staffing help, and data collection improvements.</a:t>
            </a:r>
          </a:p>
          <a:p>
            <a:pPr marL="0" marR="0" algn="just">
              <a:lnSpc>
                <a:spcPct val="115000"/>
              </a:lnSpc>
              <a:spcBef>
                <a:spcPts val="0"/>
              </a:spcBef>
              <a:spcAft>
                <a:spcPts val="1200"/>
              </a:spcAft>
            </a:pPr>
            <a:r>
              <a:rPr lang="en-US" dirty="0"/>
              <a:t>Ultimately improving patient safety is the responsibility of all stakeholders in the health care system, and includes patients, providers, health professionals, organizations, and governments. </a:t>
            </a:r>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15</a:t>
            </a:fld>
            <a:endParaRPr lang="en-US" dirty="0"/>
          </a:p>
        </p:txBody>
      </p:sp>
    </p:spTree>
    <p:extLst>
      <p:ext uri="{BB962C8B-B14F-4D97-AF65-F5344CB8AC3E}">
        <p14:creationId xmlns:p14="http://schemas.microsoft.com/office/powerpoint/2010/main" val="3861436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a:extLst>
              <a:ext uri="{FF2B5EF4-FFF2-40B4-BE49-F238E27FC236}">
                <a16:creationId xmlns:a16="http://schemas.microsoft.com/office/drawing/2014/main" id="{BBED79DE-F71B-4A25-B0C2-BE0660917606}"/>
              </a:ext>
            </a:extLst>
          </p:cNvPr>
          <p:cNvSpPr txBox="1">
            <a:spLocks noGrp="1"/>
          </p:cNvSpPr>
          <p:nvPr>
            <p:ph type="title" idx="4294967295"/>
          </p:nvPr>
        </p:nvSpPr>
        <p:spPr>
          <a:xfrm>
            <a:off x="506017" y="0"/>
            <a:ext cx="1152144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lnSpc>
                <a:spcPct val="90000"/>
              </a:lnSpc>
              <a:spcBef>
                <a:spcPct val="0"/>
              </a:spcBef>
              <a:buNone/>
              <a:defRPr lang="en-US" sz="4800" kern="1200">
                <a:solidFill>
                  <a:srgbClr val="1F4E79"/>
                </a:solidFill>
                <a:latin typeface="+mn-lt"/>
                <a:ea typeface="+mj-ea"/>
                <a:cs typeface="Times New Roman" panose="02020603050405020304" pitchFamily="18"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srgbClr val="1F4E79"/>
                </a:solidFill>
                <a:effectLst/>
                <a:uLnTx/>
                <a:uFillTx/>
                <a:latin typeface="+mn-lt"/>
                <a:ea typeface="+mj-ea"/>
                <a:cs typeface="Times New Roman" panose="02020603050405020304" pitchFamily="18" charset="0"/>
              </a:rPr>
              <a:t>Contact Information</a:t>
            </a:r>
          </a:p>
        </p:txBody>
      </p:sp>
      <p:sp>
        <p:nvSpPr>
          <p:cNvPr id="13" name="Content Placeholder 2">
            <a:extLst>
              <a:ext uri="{FF2B5EF4-FFF2-40B4-BE49-F238E27FC236}">
                <a16:creationId xmlns:a16="http://schemas.microsoft.com/office/drawing/2014/main" id="{65329391-7112-449B-9EAD-7F169DA691B3}"/>
              </a:ext>
            </a:extLst>
          </p:cNvPr>
          <p:cNvSpPr>
            <a:spLocks noGrp="1"/>
          </p:cNvSpPr>
          <p:nvPr>
            <p:ph type="body" sz="quarter" idx="4294967295"/>
          </p:nvPr>
        </p:nvSpPr>
        <p:spPr>
          <a:xfrm>
            <a:off x="1105270" y="1812925"/>
            <a:ext cx="4904913" cy="2519378"/>
          </a:xfrm>
        </p:spPr>
        <p:txBody>
          <a:bodyPr>
            <a:normAutofit/>
          </a:bodyPr>
          <a:lstStyle>
            <a:lvl1pPr marL="0" indent="0">
              <a:lnSpc>
                <a:spcPct val="100000"/>
              </a:lnSpc>
              <a:spcBef>
                <a:spcPts val="0"/>
              </a:spcBef>
              <a:buNone/>
              <a:defRPr/>
            </a:lvl1pPr>
          </a:lstStyle>
          <a:p>
            <a:pPr lvl="0"/>
            <a:r>
              <a:rPr lang="en-US" dirty="0"/>
              <a:t>Jesse Wellman</a:t>
            </a:r>
          </a:p>
          <a:p>
            <a:pPr lvl="0"/>
            <a:r>
              <a:rPr lang="en-US" dirty="0"/>
              <a:t>Biostatistician II</a:t>
            </a:r>
          </a:p>
          <a:p>
            <a:pPr lvl="0"/>
            <a:r>
              <a:rPr lang="en-US" dirty="0">
                <a:hlinkClick r:id="rId2"/>
              </a:rPr>
              <a:t>ser@health.nv.gov</a:t>
            </a:r>
            <a:r>
              <a:rPr lang="en-US" dirty="0"/>
              <a:t> </a:t>
            </a:r>
          </a:p>
          <a:p>
            <a:pPr lvl="0"/>
            <a:r>
              <a:rPr lang="en-US" dirty="0">
                <a:hlinkClick r:id="rId3"/>
              </a:rPr>
              <a:t>data@dhhs.nv.gov</a:t>
            </a:r>
            <a:r>
              <a:rPr lang="en-US" dirty="0"/>
              <a:t> </a:t>
            </a:r>
          </a:p>
          <a:p>
            <a:pPr lvl="0"/>
            <a:r>
              <a:rPr lang="en-US" dirty="0"/>
              <a:t>(775) 684-4112</a:t>
            </a:r>
          </a:p>
        </p:txBody>
      </p:sp>
      <p:sp>
        <p:nvSpPr>
          <p:cNvPr id="11" name="Text Placeholder 10">
            <a:extLst>
              <a:ext uri="{FF2B5EF4-FFF2-40B4-BE49-F238E27FC236}">
                <a16:creationId xmlns:a16="http://schemas.microsoft.com/office/drawing/2014/main" id="{21F4525E-C088-456B-A2BB-6B7414C76985}"/>
              </a:ext>
            </a:extLst>
          </p:cNvPr>
          <p:cNvSpPr>
            <a:spLocks noGrp="1"/>
          </p:cNvSpPr>
          <p:nvPr>
            <p:ph type="body" sz="quarter" idx="21"/>
          </p:nvPr>
        </p:nvSpPr>
        <p:spPr/>
        <p:txBody>
          <a:bodyPr/>
          <a:lstStyle/>
          <a:p>
            <a:r>
              <a:rPr lang="en-US" dirty="0"/>
              <a:t>https://dpbh.nv.gov/SER/</a:t>
            </a:r>
          </a:p>
        </p:txBody>
      </p:sp>
      <p:sp>
        <p:nvSpPr>
          <p:cNvPr id="2" name="Slide Number Placeholder 1">
            <a:extLst>
              <a:ext uri="{FF2B5EF4-FFF2-40B4-BE49-F238E27FC236}">
                <a16:creationId xmlns:a16="http://schemas.microsoft.com/office/drawing/2014/main" id="{D3D93171-25DF-4EF0-AA56-3E063537E9CD}"/>
              </a:ext>
            </a:extLst>
          </p:cNvPr>
          <p:cNvSpPr>
            <a:spLocks noGrp="1"/>
          </p:cNvSpPr>
          <p:nvPr>
            <p:ph type="sldNum" sz="quarter" idx="12"/>
          </p:nvPr>
        </p:nvSpPr>
        <p:spPr/>
        <p:txBody>
          <a:bodyPr/>
          <a:lstStyle/>
          <a:p>
            <a:fld id="{E9C1D828-F931-464A-8E86-F9D742DA373F}" type="slidenum">
              <a:rPr lang="en-US" smtClean="0"/>
              <a:pPr/>
              <a:t>16</a:t>
            </a:fld>
            <a:endParaRPr lang="en-US" dirty="0"/>
          </a:p>
        </p:txBody>
      </p:sp>
    </p:spTree>
    <p:extLst>
      <p:ext uri="{BB962C8B-B14F-4D97-AF65-F5344CB8AC3E}">
        <p14:creationId xmlns:p14="http://schemas.microsoft.com/office/powerpoint/2010/main" val="2859460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B7A828-5E88-4435-BA90-9924C0CC348F}"/>
              </a:ext>
            </a:extLst>
          </p:cNvPr>
          <p:cNvSpPr>
            <a:spLocks noGrp="1"/>
          </p:cNvSpPr>
          <p:nvPr>
            <p:ph type="title"/>
          </p:nvPr>
        </p:nvSpPr>
        <p:spPr/>
        <p:txBody>
          <a:bodyPr/>
          <a:lstStyle/>
          <a:p>
            <a:r>
              <a:rPr lang="en-US" dirty="0"/>
              <a:t>Questions?</a:t>
            </a:r>
          </a:p>
        </p:txBody>
      </p:sp>
      <p:sp>
        <p:nvSpPr>
          <p:cNvPr id="2" name="Slide Number Placeholder 1">
            <a:extLst>
              <a:ext uri="{FF2B5EF4-FFF2-40B4-BE49-F238E27FC236}">
                <a16:creationId xmlns:a16="http://schemas.microsoft.com/office/drawing/2014/main" id="{09F39288-CA18-4406-B1AA-D1596A2AF374}"/>
              </a:ext>
            </a:extLst>
          </p:cNvPr>
          <p:cNvSpPr>
            <a:spLocks noGrp="1"/>
          </p:cNvSpPr>
          <p:nvPr>
            <p:ph type="sldNum" sz="quarter" idx="12"/>
          </p:nvPr>
        </p:nvSpPr>
        <p:spPr/>
        <p:txBody>
          <a:bodyPr/>
          <a:lstStyle/>
          <a:p>
            <a:fld id="{E9C1D828-F931-464A-8E86-F9D742DA373F}" type="slidenum">
              <a:rPr lang="en-US" smtClean="0"/>
              <a:t>17</a:t>
            </a:fld>
            <a:endParaRPr lang="en-US" dirty="0"/>
          </a:p>
        </p:txBody>
      </p:sp>
    </p:spTree>
    <p:extLst>
      <p:ext uri="{BB962C8B-B14F-4D97-AF65-F5344CB8AC3E}">
        <p14:creationId xmlns:p14="http://schemas.microsoft.com/office/powerpoint/2010/main" val="61138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E7D47-1187-49F5-9575-C22FACA82D0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9D89CE9-A5C5-4663-80FE-BEF8D28F457E}"/>
              </a:ext>
            </a:extLst>
          </p:cNvPr>
          <p:cNvSpPr>
            <a:spLocks noGrp="1"/>
          </p:cNvSpPr>
          <p:nvPr>
            <p:ph idx="1"/>
          </p:nvPr>
        </p:nvSpPr>
        <p:spPr>
          <a:xfrm>
            <a:off x="1228725" y="2219325"/>
            <a:ext cx="8696325" cy="3209925"/>
          </a:xfrm>
        </p:spPr>
        <p:txBody>
          <a:bodyPr>
            <a:normAutofit/>
          </a:bodyPr>
          <a:lstStyle/>
          <a:p>
            <a:r>
              <a:rPr lang="en-US" dirty="0"/>
              <a:t>Sentinel event definition </a:t>
            </a:r>
          </a:p>
          <a:p>
            <a:r>
              <a:rPr lang="en-US" dirty="0"/>
              <a:t>Who should report sentinel events?</a:t>
            </a:r>
          </a:p>
          <a:p>
            <a:r>
              <a:rPr lang="en-US" dirty="0"/>
              <a:t>Data collection methods</a:t>
            </a:r>
          </a:p>
          <a:p>
            <a:r>
              <a:rPr lang="en-US" dirty="0"/>
              <a:t>Data and analysis results </a:t>
            </a:r>
          </a:p>
          <a:p>
            <a:r>
              <a:rPr lang="en-US" dirty="0"/>
              <a:t>Plans and goals</a:t>
            </a:r>
          </a:p>
          <a:p>
            <a:r>
              <a:rPr lang="en-US" dirty="0"/>
              <a:t>Conclusion</a:t>
            </a:r>
          </a:p>
        </p:txBody>
      </p:sp>
      <p:sp>
        <p:nvSpPr>
          <p:cNvPr id="4" name="Slide Number Placeholder 3">
            <a:extLst>
              <a:ext uri="{FF2B5EF4-FFF2-40B4-BE49-F238E27FC236}">
                <a16:creationId xmlns:a16="http://schemas.microsoft.com/office/drawing/2014/main" id="{A843CE4E-EA84-4E3F-B2E4-43E8C3E25C93}"/>
              </a:ext>
            </a:extLst>
          </p:cNvPr>
          <p:cNvSpPr>
            <a:spLocks noGrp="1"/>
          </p:cNvSpPr>
          <p:nvPr>
            <p:ph type="sldNum" sz="quarter" idx="12"/>
          </p:nvPr>
        </p:nvSpPr>
        <p:spPr/>
        <p:txBody>
          <a:bodyPr/>
          <a:lstStyle/>
          <a:p>
            <a:fld id="{A0EC8638-D38E-4C5B-8C11-DA859CF37C29}" type="slidenum">
              <a:rPr lang="en-US" smtClean="0"/>
              <a:t>2</a:t>
            </a:fld>
            <a:endParaRPr lang="en-US" dirty="0"/>
          </a:p>
        </p:txBody>
      </p:sp>
    </p:spTree>
    <p:extLst>
      <p:ext uri="{BB962C8B-B14F-4D97-AF65-F5344CB8AC3E}">
        <p14:creationId xmlns:p14="http://schemas.microsoft.com/office/powerpoint/2010/main" val="254222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EA3F6-0E54-4998-9E08-76A1A2EAF0A4}"/>
              </a:ext>
            </a:extLst>
          </p:cNvPr>
          <p:cNvSpPr>
            <a:spLocks noGrp="1"/>
          </p:cNvSpPr>
          <p:nvPr>
            <p:ph type="title"/>
          </p:nvPr>
        </p:nvSpPr>
        <p:spPr>
          <a:xfrm>
            <a:off x="357447" y="0"/>
            <a:ext cx="11670009" cy="1325563"/>
          </a:xfrm>
        </p:spPr>
        <p:txBody>
          <a:bodyPr/>
          <a:lstStyle/>
          <a:p>
            <a:r>
              <a:rPr lang="en-US" dirty="0"/>
              <a:t>What is a Sentinel Event?</a:t>
            </a:r>
          </a:p>
        </p:txBody>
      </p:sp>
      <p:sp>
        <p:nvSpPr>
          <p:cNvPr id="3" name="Content Placeholder 2">
            <a:extLst>
              <a:ext uri="{FF2B5EF4-FFF2-40B4-BE49-F238E27FC236}">
                <a16:creationId xmlns:a16="http://schemas.microsoft.com/office/drawing/2014/main" id="{0D20334C-5395-4F48-BE7D-56D46C00A06F}"/>
              </a:ext>
            </a:extLst>
          </p:cNvPr>
          <p:cNvSpPr>
            <a:spLocks noGrp="1"/>
          </p:cNvSpPr>
          <p:nvPr>
            <p:ph idx="1"/>
          </p:nvPr>
        </p:nvSpPr>
        <p:spPr>
          <a:xfrm>
            <a:off x="357447" y="1781174"/>
            <a:ext cx="11670010" cy="4575175"/>
          </a:xfrm>
        </p:spPr>
        <p:txBody>
          <a:bodyPr>
            <a:normAutofit/>
          </a:bodyPr>
          <a:lstStyle/>
          <a:p>
            <a:r>
              <a:rPr lang="en-US" sz="2800" dirty="0"/>
              <a:t>Defined as a serious reportable event.</a:t>
            </a:r>
            <a:endParaRPr lang="en-US" sz="2800" i="1" dirty="0"/>
          </a:p>
          <a:p>
            <a:pPr marL="228600" indent="0">
              <a:buNone/>
            </a:pPr>
            <a:r>
              <a:rPr lang="en-US" i="1" dirty="0"/>
              <a:t>  -largely preventable, and harmful clinical events that should ‘never’ happen </a:t>
            </a:r>
          </a:p>
          <a:p>
            <a:pPr>
              <a:spcBef>
                <a:spcPts val="600"/>
              </a:spcBef>
            </a:pPr>
            <a:endParaRPr lang="en-US" sz="1500" dirty="0"/>
          </a:p>
          <a:p>
            <a:r>
              <a:rPr lang="en-US" dirty="0"/>
              <a:t>Events that are reportable are published by the National Quality Forum (</a:t>
            </a:r>
            <a:r>
              <a:rPr lang="en-US" u="sng" dirty="0">
                <a:hlinkClick r:id="rId2"/>
              </a:rPr>
              <a:t>NRS 439.830</a:t>
            </a:r>
            <a:r>
              <a:rPr lang="en-US" u="sng" dirty="0"/>
              <a:t>)</a:t>
            </a:r>
            <a:r>
              <a:rPr lang="en-US" dirty="0"/>
              <a:t>.  </a:t>
            </a:r>
          </a:p>
          <a:p>
            <a:pPr lvl="1"/>
            <a:r>
              <a:rPr lang="en-US" sz="2000" i="1" dirty="0"/>
              <a:t>NQF has announced a period of review regarding adverse event definitions.  Healthcare Acquired Infections no longer reported to State SER, but Federally since 2013.</a:t>
            </a:r>
          </a:p>
          <a:p>
            <a:pPr lvl="1"/>
            <a:endParaRPr lang="en-US" sz="2400" dirty="0"/>
          </a:p>
          <a:p>
            <a:r>
              <a:rPr lang="en-US" dirty="0"/>
              <a:t>Reporting has been conducted in Nevada since 2000, with force of statute since 2011.</a:t>
            </a:r>
          </a:p>
        </p:txBody>
      </p:sp>
      <p:sp>
        <p:nvSpPr>
          <p:cNvPr id="4" name="Slide Number Placeholder 3">
            <a:extLst>
              <a:ext uri="{FF2B5EF4-FFF2-40B4-BE49-F238E27FC236}">
                <a16:creationId xmlns:a16="http://schemas.microsoft.com/office/drawing/2014/main" id="{57A35E81-3B4C-47C2-8A69-C5A0641515F7}"/>
              </a:ext>
            </a:extLst>
          </p:cNvPr>
          <p:cNvSpPr>
            <a:spLocks noGrp="1"/>
          </p:cNvSpPr>
          <p:nvPr>
            <p:ph type="sldNum" sz="quarter" idx="12"/>
          </p:nvPr>
        </p:nvSpPr>
        <p:spPr/>
        <p:txBody>
          <a:bodyPr/>
          <a:lstStyle/>
          <a:p>
            <a:fld id="{E9C1D828-F931-464A-8E86-F9D742DA373F}" type="slidenum">
              <a:rPr lang="en-US" smtClean="0"/>
              <a:t>3</a:t>
            </a:fld>
            <a:endParaRPr lang="en-US" dirty="0"/>
          </a:p>
        </p:txBody>
      </p:sp>
    </p:spTree>
    <p:extLst>
      <p:ext uri="{BB962C8B-B14F-4D97-AF65-F5344CB8AC3E}">
        <p14:creationId xmlns:p14="http://schemas.microsoft.com/office/powerpoint/2010/main" val="1054747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4BD93C-A3D3-1CB5-7FA0-81598D156DD4}"/>
              </a:ext>
            </a:extLst>
          </p:cNvPr>
          <p:cNvSpPr>
            <a:spLocks noGrp="1"/>
          </p:cNvSpPr>
          <p:nvPr>
            <p:ph idx="1"/>
          </p:nvPr>
        </p:nvSpPr>
        <p:spPr/>
        <p:txBody>
          <a:bodyPr/>
          <a:lstStyle/>
          <a:p>
            <a:pPr marL="0" indent="0">
              <a:buNone/>
            </a:pPr>
            <a:r>
              <a:rPr lang="en-US" dirty="0"/>
              <a:t>NRS 439.803 “Health facility” defined. “Health facility” means:</a:t>
            </a:r>
          </a:p>
          <a:p>
            <a:pPr marL="0" indent="0">
              <a:buNone/>
            </a:pPr>
            <a:r>
              <a:rPr lang="en-US" dirty="0"/>
              <a:t>1.  Any facility licensed by the Division pursuant to </a:t>
            </a:r>
            <a:r>
              <a:rPr lang="en-US" dirty="0">
                <a:hlinkClick r:id="rId2"/>
              </a:rPr>
              <a:t>chapter 449</a:t>
            </a:r>
            <a:r>
              <a:rPr lang="en-US" dirty="0"/>
              <a:t> of NRS; and</a:t>
            </a:r>
          </a:p>
          <a:p>
            <a:pPr marL="0" indent="0">
              <a:buNone/>
            </a:pPr>
            <a:r>
              <a:rPr lang="en-US" dirty="0"/>
              <a:t>2.  A home operated by a provider of community-based living arrangement services, as defined in </a:t>
            </a:r>
            <a:r>
              <a:rPr lang="en-US" dirty="0">
                <a:hlinkClick r:id="rId3"/>
              </a:rPr>
              <a:t>NRS 449.0026</a:t>
            </a:r>
            <a:r>
              <a:rPr lang="en-US" dirty="0"/>
              <a:t>.</a:t>
            </a:r>
          </a:p>
          <a:p>
            <a:pPr marL="0" indent="0">
              <a:buNone/>
            </a:pPr>
            <a:r>
              <a:rPr lang="en-US" dirty="0"/>
              <a:t>(Added to NRS by </a:t>
            </a:r>
            <a:r>
              <a:rPr lang="en-US" dirty="0">
                <a:hlinkClick r:id="rId4"/>
              </a:rPr>
              <a:t>2019, page 1666</a:t>
            </a:r>
            <a:r>
              <a:rPr lang="en-US" dirty="0"/>
              <a:t>)</a:t>
            </a:r>
          </a:p>
          <a:p>
            <a:pPr marL="0" indent="0">
              <a:buNone/>
            </a:pPr>
            <a:endParaRPr lang="en-US" dirty="0"/>
          </a:p>
          <a:p>
            <a:pPr marL="0" indent="0">
              <a:buNone/>
            </a:pPr>
            <a:r>
              <a:rPr lang="en-US" dirty="0"/>
              <a:t>(Includes Medical facilities)</a:t>
            </a:r>
          </a:p>
        </p:txBody>
      </p:sp>
      <p:sp>
        <p:nvSpPr>
          <p:cNvPr id="3" name="Slide Number Placeholder 2">
            <a:extLst>
              <a:ext uri="{FF2B5EF4-FFF2-40B4-BE49-F238E27FC236}">
                <a16:creationId xmlns:a16="http://schemas.microsoft.com/office/drawing/2014/main" id="{26BE9980-F7BC-F8F0-F81A-05EC796EF159}"/>
              </a:ext>
            </a:extLst>
          </p:cNvPr>
          <p:cNvSpPr>
            <a:spLocks noGrp="1"/>
          </p:cNvSpPr>
          <p:nvPr>
            <p:ph type="sldNum" sz="quarter" idx="12"/>
          </p:nvPr>
        </p:nvSpPr>
        <p:spPr/>
        <p:txBody>
          <a:bodyPr/>
          <a:lstStyle/>
          <a:p>
            <a:fld id="{E9C1D828-F931-464A-8E86-F9D742DA373F}" type="slidenum">
              <a:rPr lang="en-US" smtClean="0"/>
              <a:t>4</a:t>
            </a:fld>
            <a:endParaRPr lang="en-US" dirty="0"/>
          </a:p>
        </p:txBody>
      </p:sp>
      <p:sp>
        <p:nvSpPr>
          <p:cNvPr id="4" name="Title 3">
            <a:extLst>
              <a:ext uri="{FF2B5EF4-FFF2-40B4-BE49-F238E27FC236}">
                <a16:creationId xmlns:a16="http://schemas.microsoft.com/office/drawing/2014/main" id="{02CC5586-16CD-8C03-6397-8A202B1EB096}"/>
              </a:ext>
            </a:extLst>
          </p:cNvPr>
          <p:cNvSpPr>
            <a:spLocks noGrp="1"/>
          </p:cNvSpPr>
          <p:nvPr>
            <p:ph type="title"/>
          </p:nvPr>
        </p:nvSpPr>
        <p:spPr/>
        <p:txBody>
          <a:bodyPr/>
          <a:lstStyle/>
          <a:p>
            <a:r>
              <a:rPr lang="en-US" dirty="0"/>
              <a:t>Who should report a Sentinel Event?</a:t>
            </a:r>
          </a:p>
        </p:txBody>
      </p:sp>
    </p:spTree>
    <p:extLst>
      <p:ext uri="{BB962C8B-B14F-4D97-AF65-F5344CB8AC3E}">
        <p14:creationId xmlns:p14="http://schemas.microsoft.com/office/powerpoint/2010/main" val="1631767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7"/>
            <a:ext cx="9956800" cy="942974"/>
          </a:xfrm>
        </p:spPr>
        <p:txBody>
          <a:bodyPr>
            <a:normAutofit/>
          </a:bodyPr>
          <a:lstStyle/>
          <a:p>
            <a:r>
              <a:rPr lang="en-US" sz="4800" dirty="0"/>
              <a:t>Data Collection Methods</a:t>
            </a:r>
          </a:p>
        </p:txBody>
      </p:sp>
      <p:sp>
        <p:nvSpPr>
          <p:cNvPr id="3" name="Text Placeholder 2">
            <a:extLst>
              <a:ext uri="{FF2B5EF4-FFF2-40B4-BE49-F238E27FC236}">
                <a16:creationId xmlns:a16="http://schemas.microsoft.com/office/drawing/2014/main" id="{97F230EA-03C4-48DE-AFD7-BFD25E12945C}"/>
              </a:ext>
            </a:extLst>
          </p:cNvPr>
          <p:cNvSpPr>
            <a:spLocks noGrp="1"/>
          </p:cNvSpPr>
          <p:nvPr>
            <p:ph type="body" idx="1"/>
          </p:nvPr>
        </p:nvSpPr>
        <p:spPr>
          <a:xfrm>
            <a:off x="831850" y="1781175"/>
            <a:ext cx="10515600" cy="4800598"/>
          </a:xfrm>
        </p:spPr>
        <p:txBody>
          <a:bodyPr>
            <a:noAutofit/>
          </a:bodyPr>
          <a:lstStyle/>
          <a:p>
            <a:pPr>
              <a:lnSpc>
                <a:spcPct val="100000"/>
              </a:lnSpc>
            </a:pPr>
            <a:r>
              <a:rPr lang="en-US" sz="2000" dirty="0">
                <a:solidFill>
                  <a:schemeClr val="tx1"/>
                </a:solidFill>
              </a:rPr>
              <a:t>Using the Research Electronic Data Capture (REDCap) platform (projectredcap.org), patient safety officers or their designated reporters enter data, reporting on individual events, the annual summary report, and the facility’s contact information.</a:t>
            </a:r>
          </a:p>
          <a:p>
            <a:pPr>
              <a:lnSpc>
                <a:spcPct val="100000"/>
              </a:lnSpc>
            </a:pPr>
            <a:r>
              <a:rPr lang="en-US" sz="2000" dirty="0">
                <a:solidFill>
                  <a:schemeClr val="tx1"/>
                </a:solidFill>
              </a:rPr>
              <a:t>Individual Event Report Forms: </a:t>
            </a:r>
          </a:p>
          <a:p>
            <a:pPr lvl="2"/>
            <a:r>
              <a:rPr lang="en-US" sz="2000" dirty="0">
                <a:solidFill>
                  <a:schemeClr val="tx1"/>
                </a:solidFill>
              </a:rPr>
              <a:t>Part 1  Initial report to sentinel events registry (notification), 14 days from event awareness</a:t>
            </a:r>
          </a:p>
          <a:p>
            <a:pPr lvl="2"/>
            <a:r>
              <a:rPr lang="en-US" sz="2000" dirty="0">
                <a:solidFill>
                  <a:schemeClr val="tx1"/>
                </a:solidFill>
              </a:rPr>
              <a:t>Part 2  Factor areas, departments, and root cause analysis findings, 45 days after notification</a:t>
            </a:r>
          </a:p>
          <a:p>
            <a:r>
              <a:rPr lang="en-US" sz="2000" dirty="0">
                <a:solidFill>
                  <a:schemeClr val="tx1"/>
                </a:solidFill>
              </a:rPr>
              <a:t>Summary Annual Report forms (Due March 1 for the previous calendar year): </a:t>
            </a:r>
          </a:p>
          <a:p>
            <a:pPr lvl="2"/>
            <a:r>
              <a:rPr lang="en-US" sz="2000" dirty="0">
                <a:solidFill>
                  <a:schemeClr val="tx1"/>
                </a:solidFill>
              </a:rPr>
              <a:t>Summary Annual Report Form</a:t>
            </a:r>
          </a:p>
          <a:p>
            <a:pPr lvl="2"/>
            <a:r>
              <a:rPr lang="en-US" sz="2000" dirty="0">
                <a:solidFill>
                  <a:schemeClr val="tx1"/>
                </a:solidFill>
              </a:rPr>
              <a:t>Patient Safety Plan (Medical facilities only)</a:t>
            </a:r>
          </a:p>
          <a:p>
            <a:pPr lvl="2"/>
            <a:r>
              <a:rPr lang="en-US" sz="2000" b="1" dirty="0">
                <a:solidFill>
                  <a:srgbClr val="FF0000"/>
                </a:solidFill>
              </a:rPr>
              <a:t>All health facilities are required to submit regardless if an event occurs</a:t>
            </a:r>
          </a:p>
          <a:p>
            <a:r>
              <a:rPr lang="en-US" sz="2000" dirty="0">
                <a:solidFill>
                  <a:schemeClr val="tx1"/>
                </a:solidFill>
              </a:rPr>
              <a:t>Standardized list of reportable events as selection criteria, including category for non-natural death.</a:t>
            </a:r>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5</a:t>
            </a:fld>
            <a:endParaRPr lang="en-US" dirty="0"/>
          </a:p>
        </p:txBody>
      </p:sp>
    </p:spTree>
    <p:extLst>
      <p:ext uri="{BB962C8B-B14F-4D97-AF65-F5344CB8AC3E}">
        <p14:creationId xmlns:p14="http://schemas.microsoft.com/office/powerpoint/2010/main" val="100758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390650" y="276226"/>
            <a:ext cx="9956800" cy="704849"/>
          </a:xfrm>
        </p:spPr>
        <p:txBody>
          <a:bodyPr>
            <a:noAutofit/>
          </a:bodyPr>
          <a:lstStyle/>
          <a:p>
            <a:r>
              <a:rPr lang="en-US" sz="4800" dirty="0"/>
              <a:t>Data and Analysis results </a:t>
            </a:r>
          </a:p>
        </p:txBody>
      </p:sp>
      <p:sp>
        <p:nvSpPr>
          <p:cNvPr id="3" name="Text Placeholder 2">
            <a:extLst>
              <a:ext uri="{FF2B5EF4-FFF2-40B4-BE49-F238E27FC236}">
                <a16:creationId xmlns:a16="http://schemas.microsoft.com/office/drawing/2014/main" id="{97F230EA-03C4-48DE-AFD7-BFD25E12945C}"/>
              </a:ext>
            </a:extLst>
          </p:cNvPr>
          <p:cNvSpPr>
            <a:spLocks noGrp="1"/>
          </p:cNvSpPr>
          <p:nvPr>
            <p:ph type="body" idx="1"/>
          </p:nvPr>
        </p:nvSpPr>
        <p:spPr>
          <a:xfrm>
            <a:off x="1704974" y="884583"/>
            <a:ext cx="9642475" cy="644140"/>
          </a:xfrm>
        </p:spPr>
        <p:txBody>
          <a:bodyPr>
            <a:normAutofit/>
          </a:bodyPr>
          <a:lstStyle/>
          <a:p>
            <a:r>
              <a:rPr lang="en-US" b="1" dirty="0"/>
              <a:t>Sentinel Event Registry Participation by Healthcare Facility Type, 2023</a:t>
            </a:r>
            <a:endParaRPr lang="en-US" dirty="0"/>
          </a:p>
          <a:p>
            <a:endParaRPr lang="en-US" dirty="0"/>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6</a:t>
            </a:fld>
            <a:endParaRPr lang="en-US" dirty="0"/>
          </a:p>
        </p:txBody>
      </p:sp>
      <p:sp>
        <p:nvSpPr>
          <p:cNvPr id="7" name="Text Placeholder 2">
            <a:extLst>
              <a:ext uri="{FF2B5EF4-FFF2-40B4-BE49-F238E27FC236}">
                <a16:creationId xmlns:a16="http://schemas.microsoft.com/office/drawing/2014/main" id="{070E1793-4DE0-1A5D-2C65-469A20D489B1}"/>
              </a:ext>
            </a:extLst>
          </p:cNvPr>
          <p:cNvSpPr txBox="1">
            <a:spLocks/>
          </p:cNvSpPr>
          <p:nvPr/>
        </p:nvSpPr>
        <p:spPr>
          <a:xfrm>
            <a:off x="831850" y="1781175"/>
            <a:ext cx="10515600" cy="4800598"/>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lumMod val="75000"/>
                    <a:lumOff val="25000"/>
                  </a:schemeClr>
                </a:solidFill>
                <a:latin typeface="+mn-lt"/>
                <a:ea typeface="+mn-ea"/>
                <a:cs typeface="Times New Roman" panose="02020603050405020304" pitchFamily="18"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Times New Roman" panose="02020603050405020304" pitchFamily="18"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Times New Roman" panose="02020603050405020304" pitchFamily="18"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Times New Roman" panose="02020603050405020304" pitchFamily="18"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Times New Roman" panose="02020603050405020304" pitchFamily="18"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nSpc>
                <a:spcPct val="100000"/>
              </a:lnSpc>
            </a:pPr>
            <a:r>
              <a:rPr lang="en-US" sz="2000" dirty="0">
                <a:solidFill>
                  <a:schemeClr val="tx1"/>
                </a:solidFill>
              </a:rPr>
              <a:t>There are 1,828 Licensed Health Facilities in the State of Nevada.</a:t>
            </a:r>
          </a:p>
          <a:p>
            <a:pPr lvl="1">
              <a:lnSpc>
                <a:spcPct val="100000"/>
              </a:lnSpc>
            </a:pPr>
            <a:r>
              <a:rPr lang="en-US" dirty="0">
                <a:solidFill>
                  <a:schemeClr val="tx1"/>
                </a:solidFill>
              </a:rPr>
              <a:t>Participation </a:t>
            </a:r>
          </a:p>
          <a:p>
            <a:pPr marL="742950" lvl="1" indent="-285750">
              <a:lnSpc>
                <a:spcPct val="100000"/>
              </a:lnSpc>
              <a:buFont typeface="Arial" panose="020B0604020202020204" pitchFamily="34" charset="0"/>
              <a:buChar char="•"/>
            </a:pPr>
            <a:r>
              <a:rPr lang="en-US" dirty="0">
                <a:solidFill>
                  <a:schemeClr val="tx1"/>
                </a:solidFill>
              </a:rPr>
              <a:t>225 facilities participated in at least one reporting mechanism of the SER </a:t>
            </a:r>
          </a:p>
          <a:p>
            <a:pPr marL="742950" lvl="1" indent="-285750">
              <a:lnSpc>
                <a:spcPct val="100000"/>
              </a:lnSpc>
              <a:buFont typeface="Arial" panose="020B0604020202020204" pitchFamily="34" charset="0"/>
              <a:buChar char="•"/>
            </a:pPr>
            <a:r>
              <a:rPr lang="en-US" dirty="0">
                <a:solidFill>
                  <a:schemeClr val="tx1"/>
                </a:solidFill>
              </a:rPr>
              <a:t>12% of all facilities participate. </a:t>
            </a:r>
          </a:p>
          <a:p>
            <a:pPr marL="742950" lvl="1" indent="-285750">
              <a:lnSpc>
                <a:spcPct val="100000"/>
              </a:lnSpc>
              <a:buFont typeface="Arial" panose="020B0604020202020204" pitchFamily="34" charset="0"/>
              <a:buChar char="•"/>
            </a:pPr>
            <a:r>
              <a:rPr lang="en-US" dirty="0">
                <a:solidFill>
                  <a:schemeClr val="tx1"/>
                </a:solidFill>
              </a:rPr>
              <a:t>63% of medical facilities participate.</a:t>
            </a:r>
          </a:p>
          <a:p>
            <a:pPr marL="742950" lvl="1" indent="-285750">
              <a:lnSpc>
                <a:spcPct val="100000"/>
              </a:lnSpc>
              <a:buFont typeface="Arial" panose="020B0604020202020204" pitchFamily="34" charset="0"/>
              <a:buChar char="•"/>
            </a:pPr>
            <a:endParaRPr lang="en-US" dirty="0">
              <a:solidFill>
                <a:schemeClr val="tx1"/>
              </a:solidFill>
            </a:endParaRPr>
          </a:p>
          <a:p>
            <a:pPr marL="742950" lvl="1" indent="-285750">
              <a:lnSpc>
                <a:spcPct val="100000"/>
              </a:lnSpc>
              <a:buFont typeface="Arial" panose="020B0604020202020204" pitchFamily="34" charset="0"/>
              <a:buChar char="•"/>
            </a:pPr>
            <a:r>
              <a:rPr lang="en-US" dirty="0">
                <a:solidFill>
                  <a:schemeClr val="tx1"/>
                </a:solidFill>
              </a:rPr>
              <a:t>175 facilities reported at </a:t>
            </a:r>
            <a:r>
              <a:rPr lang="en-US">
                <a:solidFill>
                  <a:schemeClr val="tx1"/>
                </a:solidFill>
              </a:rPr>
              <a:t>least one </a:t>
            </a:r>
            <a:r>
              <a:rPr lang="en-US" dirty="0">
                <a:solidFill>
                  <a:schemeClr val="tx1"/>
                </a:solidFill>
              </a:rPr>
              <a:t>individual event.</a:t>
            </a:r>
          </a:p>
          <a:p>
            <a:pPr marL="742950" lvl="1" indent="-285750">
              <a:lnSpc>
                <a:spcPct val="100000"/>
              </a:lnSpc>
              <a:buFont typeface="Arial" panose="020B0604020202020204" pitchFamily="34" charset="0"/>
              <a:buChar char="•"/>
            </a:pPr>
            <a:r>
              <a:rPr lang="en-US" dirty="0">
                <a:solidFill>
                  <a:schemeClr val="tx1"/>
                </a:solidFill>
              </a:rPr>
              <a:t>207 facilities filed an annual summary report.</a:t>
            </a:r>
          </a:p>
          <a:p>
            <a:pPr lvl="1">
              <a:lnSpc>
                <a:spcPct val="100000"/>
              </a:lnSpc>
            </a:pPr>
            <a:endParaRPr lang="en-US" dirty="0">
              <a:solidFill>
                <a:schemeClr val="tx1"/>
              </a:solidFill>
            </a:endParaRPr>
          </a:p>
          <a:p>
            <a:pPr lvl="1">
              <a:lnSpc>
                <a:spcPct val="100000"/>
              </a:lnSpc>
            </a:pPr>
            <a:endParaRPr lang="en-US" b="1" dirty="0">
              <a:solidFill>
                <a:schemeClr val="tx1"/>
              </a:solidFill>
            </a:endParaRPr>
          </a:p>
          <a:p>
            <a:pPr lvl="1">
              <a:lnSpc>
                <a:spcPct val="100000"/>
              </a:lnSpc>
            </a:pPr>
            <a:r>
              <a:rPr lang="en-US" b="1" dirty="0">
                <a:solidFill>
                  <a:schemeClr val="tx1"/>
                </a:solidFill>
              </a:rPr>
              <a:t>Key Findings</a:t>
            </a:r>
          </a:p>
          <a:p>
            <a:pPr lvl="1">
              <a:lnSpc>
                <a:spcPct val="100000"/>
              </a:lnSpc>
            </a:pPr>
            <a:r>
              <a:rPr lang="en-US" b="1" dirty="0">
                <a:solidFill>
                  <a:schemeClr val="tx1"/>
                </a:solidFill>
                <a:cs typeface="Times New Roman"/>
              </a:rPr>
              <a:t>Despite receiving email notification each year, participation remains low.  The SER findings represent only 12% of the total health care facilities in Nevada. </a:t>
            </a:r>
            <a:endParaRPr lang="en-US" b="1" dirty="0">
              <a:solidFill>
                <a:schemeClr val="tx1"/>
              </a:solidFill>
            </a:endParaRPr>
          </a:p>
        </p:txBody>
      </p:sp>
    </p:spTree>
    <p:extLst>
      <p:ext uri="{BB962C8B-B14F-4D97-AF65-F5344CB8AC3E}">
        <p14:creationId xmlns:p14="http://schemas.microsoft.com/office/powerpoint/2010/main" val="1300199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99890" y="1702523"/>
            <a:ext cx="3024310" cy="3452954"/>
          </a:xfrm>
        </p:spPr>
        <p:txBody>
          <a:bodyPr>
            <a:normAutofit fontScale="90000"/>
          </a:bodyPr>
          <a:lstStyle/>
          <a:p>
            <a:pPr algn="l"/>
            <a:r>
              <a:rPr lang="en-US" dirty="0"/>
              <a:t>Sentinel Events From  Individual Reports</a:t>
            </a:r>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7</a:t>
            </a:fld>
            <a:endParaRPr lang="en-US" dirty="0"/>
          </a:p>
        </p:txBody>
      </p:sp>
      <p:graphicFrame>
        <p:nvGraphicFramePr>
          <p:cNvPr id="3" name="Chart 2" descr="A pie chart showing individual sentinel events for 2023.  Fall 40.3%, Pressure Ulcer 19.4%, Elopement 4%, Procedure complication 4%, Unintended retained foreign object 3.4%, Burn 3.1%, Physical Assault 2.9%, all other events 22.9% ">
            <a:extLst>
              <a:ext uri="{FF2B5EF4-FFF2-40B4-BE49-F238E27FC236}">
                <a16:creationId xmlns:a16="http://schemas.microsoft.com/office/drawing/2014/main" id="{2EF24355-5C4F-6BF9-1DF6-326D8A73D255}"/>
              </a:ext>
            </a:extLst>
          </p:cNvPr>
          <p:cNvGraphicFramePr/>
          <p:nvPr>
            <p:extLst>
              <p:ext uri="{D42A27DB-BD31-4B8C-83A1-F6EECF244321}">
                <p14:modId xmlns:p14="http://schemas.microsoft.com/office/powerpoint/2010/main" val="4284865210"/>
              </p:ext>
            </p:extLst>
          </p:nvPr>
        </p:nvGraphicFramePr>
        <p:xfrm>
          <a:off x="3124200" y="787652"/>
          <a:ext cx="8399106" cy="58213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5865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8</a:t>
            </a:fld>
            <a:endParaRPr lang="en-US" dirty="0"/>
          </a:p>
        </p:txBody>
      </p:sp>
      <p:graphicFrame>
        <p:nvGraphicFramePr>
          <p:cNvPr id="3" name="Chart 2" descr="Bar graph showing individual sentinel events by event grouping counts.  Fall, Pressure Ulcer and Surgery combined are more than all other event categories.">
            <a:extLst>
              <a:ext uri="{FF2B5EF4-FFF2-40B4-BE49-F238E27FC236}">
                <a16:creationId xmlns:a16="http://schemas.microsoft.com/office/drawing/2014/main" id="{F5B19FF6-C6BB-DBA4-5E18-FBF5D8AE55AC}"/>
              </a:ext>
            </a:extLst>
          </p:cNvPr>
          <p:cNvGraphicFramePr>
            <a:graphicFrameLocks/>
          </p:cNvGraphicFramePr>
          <p:nvPr>
            <p:extLst>
              <p:ext uri="{D42A27DB-BD31-4B8C-83A1-F6EECF244321}">
                <p14:modId xmlns:p14="http://schemas.microsoft.com/office/powerpoint/2010/main" val="2271374483"/>
              </p:ext>
            </p:extLst>
          </p:nvPr>
        </p:nvGraphicFramePr>
        <p:xfrm>
          <a:off x="3340729" y="688063"/>
          <a:ext cx="7713552" cy="5668286"/>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e 1">
            <a:extLst>
              <a:ext uri="{FF2B5EF4-FFF2-40B4-BE49-F238E27FC236}">
                <a16:creationId xmlns:a16="http://schemas.microsoft.com/office/drawing/2014/main" id="{00A91574-44D6-125B-A220-9DC6829086BB}"/>
              </a:ext>
            </a:extLst>
          </p:cNvPr>
          <p:cNvSpPr>
            <a:spLocks noGrp="1"/>
          </p:cNvSpPr>
          <p:nvPr>
            <p:ph type="title"/>
          </p:nvPr>
        </p:nvSpPr>
        <p:spPr>
          <a:xfrm>
            <a:off x="99890" y="1702523"/>
            <a:ext cx="3024310" cy="3452954"/>
          </a:xfrm>
        </p:spPr>
        <p:txBody>
          <a:bodyPr>
            <a:normAutofit fontScale="90000"/>
          </a:bodyPr>
          <a:lstStyle/>
          <a:p>
            <a:pPr algn="l"/>
            <a:r>
              <a:rPr lang="en-US" dirty="0"/>
              <a:t>Sentinel Events From  Individual Reports</a:t>
            </a:r>
          </a:p>
        </p:txBody>
      </p:sp>
    </p:spTree>
    <p:extLst>
      <p:ext uri="{BB962C8B-B14F-4D97-AF65-F5344CB8AC3E}">
        <p14:creationId xmlns:p14="http://schemas.microsoft.com/office/powerpoint/2010/main" val="306728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B6DF1-8C1E-459A-9B7B-E93736A92CAD}"/>
              </a:ext>
            </a:extLst>
          </p:cNvPr>
          <p:cNvSpPr>
            <a:spLocks noGrp="1"/>
          </p:cNvSpPr>
          <p:nvPr>
            <p:ph type="title"/>
          </p:nvPr>
        </p:nvSpPr>
        <p:spPr>
          <a:xfrm>
            <a:off x="126987" y="1959676"/>
            <a:ext cx="2930249" cy="3372983"/>
          </a:xfrm>
        </p:spPr>
        <p:txBody>
          <a:bodyPr>
            <a:normAutofit fontScale="90000"/>
          </a:bodyPr>
          <a:lstStyle/>
          <a:p>
            <a:pPr algn="l"/>
            <a:r>
              <a:rPr lang="en-US" dirty="0"/>
              <a:t>Sentinel Events From  Annual Reporting</a:t>
            </a:r>
          </a:p>
        </p:txBody>
      </p:sp>
      <p:sp>
        <p:nvSpPr>
          <p:cNvPr id="4" name="Slide Number Placeholder 3">
            <a:extLst>
              <a:ext uri="{FF2B5EF4-FFF2-40B4-BE49-F238E27FC236}">
                <a16:creationId xmlns:a16="http://schemas.microsoft.com/office/drawing/2014/main" id="{46F5BAF1-1E1F-4AAA-9B0B-EAD8A7EE9A86}"/>
              </a:ext>
            </a:extLst>
          </p:cNvPr>
          <p:cNvSpPr>
            <a:spLocks noGrp="1"/>
          </p:cNvSpPr>
          <p:nvPr>
            <p:ph type="sldNum" sz="quarter" idx="12"/>
          </p:nvPr>
        </p:nvSpPr>
        <p:spPr/>
        <p:txBody>
          <a:bodyPr/>
          <a:lstStyle/>
          <a:p>
            <a:fld id="{E9C1D828-F931-464A-8E86-F9D742DA373F}" type="slidenum">
              <a:rPr lang="en-US" smtClean="0"/>
              <a:t>9</a:t>
            </a:fld>
            <a:endParaRPr lang="en-US" dirty="0"/>
          </a:p>
        </p:txBody>
      </p:sp>
      <p:graphicFrame>
        <p:nvGraphicFramePr>
          <p:cNvPr id="3" name="Chart 2" descr="A pie chart showing sentinel events from the Annual Report.  Fall 56%, Pressure ulcers 33.8%, Elopement 2%, Procedure complication 1%, Physical assault 0.9%, Medication error 0.9%, All others 7.3%">
            <a:extLst>
              <a:ext uri="{FF2B5EF4-FFF2-40B4-BE49-F238E27FC236}">
                <a16:creationId xmlns:a16="http://schemas.microsoft.com/office/drawing/2014/main" id="{8A9C137B-0B4A-9A34-6EE0-3A0A80E4946E}"/>
              </a:ext>
            </a:extLst>
          </p:cNvPr>
          <p:cNvGraphicFramePr/>
          <p:nvPr>
            <p:extLst>
              <p:ext uri="{D42A27DB-BD31-4B8C-83A1-F6EECF244321}">
                <p14:modId xmlns:p14="http://schemas.microsoft.com/office/powerpoint/2010/main" val="453428157"/>
              </p:ext>
            </p:extLst>
          </p:nvPr>
        </p:nvGraphicFramePr>
        <p:xfrm>
          <a:off x="3999346" y="692727"/>
          <a:ext cx="7766960" cy="59068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8630844"/>
      </p:ext>
    </p:extLst>
  </p:cSld>
  <p:clrMapOvr>
    <a:masterClrMapping/>
  </p:clrMapOvr>
</p:sld>
</file>

<file path=ppt/theme/theme1.xml><?xml version="1.0" encoding="utf-8"?>
<a:theme xmlns:a="http://schemas.openxmlformats.org/drawingml/2006/main" name="DHHS_Mast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normAutofit/>
      </a:bodyPr>
      <a:lstStyle>
        <a:defPPr algn="l">
          <a:defRPr dirty="0" smtClean="0"/>
        </a:defPPr>
      </a:lstStyle>
    </a:txDef>
  </a:objectDefaults>
  <a:extraClrSchemeLst/>
  <a:extLst>
    <a:ext uri="{05A4C25C-085E-4340-85A3-A5531E510DB2}">
      <thm15:themeFamily xmlns:thm15="http://schemas.microsoft.com/office/thememl/2012/main" name="DHHS_PPTX_Template_2023" id="{EAB0D83F-CE03-4370-9763-FCE75C77038E}" vid="{28CFF413-DECB-43C3-8F13-D1BA86DA6A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FCD21A59E2E124D921613BD856A1537" ma:contentTypeVersion="14" ma:contentTypeDescription="Create a new document." ma:contentTypeScope="" ma:versionID="2e6d5d3f628f568782326744952e13ee">
  <xsd:schema xmlns:xsd="http://www.w3.org/2001/XMLSchema" xmlns:xs="http://www.w3.org/2001/XMLSchema" xmlns:p="http://schemas.microsoft.com/office/2006/metadata/properties" xmlns:ns2="3dae6e2d-b51a-4a08-8ef0-ac59c8cba680" xmlns:ns3="6dbe7f67-bb7d-45bf-af6b-a07c4b8ab767" targetNamespace="http://schemas.microsoft.com/office/2006/metadata/properties" ma:root="true" ma:fieldsID="0acc07e9a70a1eeb9c67b5e2be4e3f06" ns2:_="" ns3:_="">
    <xsd:import namespace="3dae6e2d-b51a-4a08-8ef0-ac59c8cba680"/>
    <xsd:import namespace="6dbe7f67-bb7d-45bf-af6b-a07c4b8ab7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e6e2d-b51a-4a08-8ef0-ac59c8cba6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a13bb73f-e2d2-482b-8e61-3bf6a9fa62fa"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dbe7f67-bb7d-45bf-af6b-a07c4b8ab76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9992c138-d9d8-44ca-a7f6-f0840f05f5a0}" ma:internalName="TaxCatchAll" ma:showField="CatchAllData" ma:web="6dbe7f67-bb7d-45bf-af6b-a07c4b8ab7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dbe7f67-bb7d-45bf-af6b-a07c4b8ab767" xsi:nil="true"/>
    <lcf76f155ced4ddcb4097134ff3c332f xmlns="3dae6e2d-b51a-4a08-8ef0-ac59c8cba68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84644B9-036C-4860-B113-09493F9B5044}">
  <ds:schemaRefs>
    <ds:schemaRef ds:uri="http://schemas.microsoft.com/sharepoint/v3/contenttype/forms"/>
  </ds:schemaRefs>
</ds:datastoreItem>
</file>

<file path=customXml/itemProps2.xml><?xml version="1.0" encoding="utf-8"?>
<ds:datastoreItem xmlns:ds="http://schemas.openxmlformats.org/officeDocument/2006/customXml" ds:itemID="{59DA684F-90E5-496C-9180-068C4B59ACD0}"/>
</file>

<file path=customXml/itemProps3.xml><?xml version="1.0" encoding="utf-8"?>
<ds:datastoreItem xmlns:ds="http://schemas.openxmlformats.org/officeDocument/2006/customXml" ds:itemID="{0A7AD7A1-F8E6-4FC2-B08F-E9CA72B97625}">
  <ds:schemaRefs>
    <ds:schemaRef ds:uri="http://schemas.microsoft.com/office/2006/metadata/properties"/>
    <ds:schemaRef ds:uri="84342705-6656-4808-9c87-429ddced34aa"/>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402da09-51cb-4026-a8ad-ea7884ee7c90"/>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DHHS_SlideMaster_Standard_102419</Template>
  <TotalTime>642</TotalTime>
  <Words>1083</Words>
  <Application>Microsoft Office PowerPoint</Application>
  <PresentationFormat>Widescreen</PresentationFormat>
  <Paragraphs>156</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Symbol</vt:lpstr>
      <vt:lpstr>Wingdings</vt:lpstr>
      <vt:lpstr>DHHS_Master</vt:lpstr>
      <vt:lpstr>Office of Analytics  and  Division of Public and Behavioral Health</vt:lpstr>
      <vt:lpstr>Agenda</vt:lpstr>
      <vt:lpstr>What is a Sentinel Event?</vt:lpstr>
      <vt:lpstr>Who should report a Sentinel Event?</vt:lpstr>
      <vt:lpstr>Data Collection Methods</vt:lpstr>
      <vt:lpstr>Data and Analysis results </vt:lpstr>
      <vt:lpstr>Sentinel Events From  Individual Reports</vt:lpstr>
      <vt:lpstr>Sentinel Events From  Individual Reports</vt:lpstr>
      <vt:lpstr>Sentinel Events From  Annual Reporting</vt:lpstr>
      <vt:lpstr>Sentinel Events From  Annual Reporting</vt:lpstr>
      <vt:lpstr>Factors Attributed</vt:lpstr>
      <vt:lpstr>Safety Meetings </vt:lpstr>
      <vt:lpstr>SER Event Lessons Learned</vt:lpstr>
      <vt:lpstr>SER Plans and Achievements</vt:lpstr>
      <vt:lpstr>SER Annual Report Conclusion</vt:lpstr>
      <vt:lpstr>Contact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Madison Lopey</dc:creator>
  <cp:lastModifiedBy>Jesse Wellman</cp:lastModifiedBy>
  <cp:revision>44</cp:revision>
  <dcterms:created xsi:type="dcterms:W3CDTF">2023-05-15T20:17:18Z</dcterms:created>
  <dcterms:modified xsi:type="dcterms:W3CDTF">2024-05-16T01:33:10Z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0x0101007FCD21A59E2E124D921613BD856A1537</vt:lpwstr>
  </property>
</Properties>
</file>